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6" r:id="rId3"/>
    <p:sldId id="277" r:id="rId4"/>
    <p:sldId id="278" r:id="rId5"/>
    <p:sldId id="279" r:id="rId6"/>
    <p:sldId id="280" r:id="rId7"/>
    <p:sldId id="282" r:id="rId8"/>
    <p:sldId id="281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68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21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60918-B63D-4B3B-B176-6BFB6FC7781B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5C3EE-3C70-49D9-B394-0EB169C262B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0228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3459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1618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050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627DE6-BBBE-4407-B09A-DC21AAB1FC58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695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731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938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81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905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4958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207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964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86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397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1695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611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AED8-5015-442F-A7CE-A51F04BCF87A}" type="datetimeFigureOut">
              <a:rPr lang="en-CA" smtClean="0"/>
              <a:t>29/12/2013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E8925-7E1C-4BEE-A2D4-70634B5A883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20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ounded Rectangle 71683"/>
          <p:cNvSpPr/>
          <p:nvPr/>
        </p:nvSpPr>
        <p:spPr>
          <a:xfrm>
            <a:off x="126276" y="-891480"/>
            <a:ext cx="4517732" cy="8762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33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03" y="1219327"/>
            <a:ext cx="8280400" cy="5472608"/>
          </a:xfrm>
        </p:spPr>
        <p:txBody>
          <a:bodyPr>
            <a:normAutofit fontScale="70000" lnSpcReduction="20000"/>
          </a:bodyPr>
          <a:lstStyle/>
          <a:p>
            <a:pPr marL="0" indent="0" eaLnBrk="1" hangingPunct="1">
              <a:buNone/>
            </a:pPr>
            <a:endParaRPr lang="en-US" b="1" dirty="0"/>
          </a:p>
          <a:p>
            <a:pPr marL="457200" lvl="1" indent="0" algn="r">
              <a:buNone/>
            </a:pPr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Platelets in blood vessels strike a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rough </a:t>
            </a:r>
            <a:r>
              <a:rPr lang="en-US" dirty="0"/>
              <a:t>surface and </a:t>
            </a:r>
            <a:r>
              <a:rPr lang="en-US" b="1" dirty="0"/>
              <a:t>break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2</a:t>
            </a:r>
            <a:r>
              <a:rPr lang="en-US" b="1" dirty="0"/>
              <a:t>.</a:t>
            </a:r>
            <a:r>
              <a:rPr lang="en-US" dirty="0"/>
              <a:t> Platelet releases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b="1" dirty="0" err="1" smtClean="0"/>
              <a:t>thromboplastin</a:t>
            </a:r>
            <a:r>
              <a:rPr lang="en-US" dirty="0" smtClean="0"/>
              <a:t> </a:t>
            </a:r>
            <a:r>
              <a:rPr lang="en-US" dirty="0"/>
              <a:t>(protein)</a:t>
            </a:r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dirty="0" err="1"/>
              <a:t>Thromboplastin</a:t>
            </a:r>
            <a:r>
              <a:rPr lang="en-US" dirty="0"/>
              <a:t> and calcium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activate </a:t>
            </a:r>
            <a:r>
              <a:rPr lang="en-US" b="1" dirty="0" err="1"/>
              <a:t>prothrombin</a:t>
            </a:r>
            <a:r>
              <a:rPr lang="en-US" b="1" dirty="0"/>
              <a:t> </a:t>
            </a:r>
            <a:r>
              <a:rPr lang="en-US" dirty="0"/>
              <a:t>(protein)</a:t>
            </a:r>
            <a:endParaRPr lang="en-US" b="1" dirty="0"/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4</a:t>
            </a:r>
            <a:r>
              <a:rPr lang="en-US" b="1" dirty="0"/>
              <a:t>.</a:t>
            </a:r>
            <a:r>
              <a:rPr lang="en-US" dirty="0"/>
              <a:t> </a:t>
            </a:r>
            <a:r>
              <a:rPr lang="en-US" dirty="0" err="1"/>
              <a:t>Prothrombin</a:t>
            </a:r>
            <a:r>
              <a:rPr lang="en-US" dirty="0"/>
              <a:t> (made by the </a:t>
            </a:r>
            <a:r>
              <a:rPr lang="en-US" dirty="0" smtClean="0"/>
              <a:t>liver)</a:t>
            </a:r>
          </a:p>
          <a:p>
            <a:pPr marL="457200" lvl="1" indent="0" algn="r">
              <a:buNone/>
            </a:pPr>
            <a:r>
              <a:rPr lang="en-US" dirty="0" smtClean="0"/>
              <a:t>is </a:t>
            </a:r>
            <a:r>
              <a:rPr lang="en-US" dirty="0"/>
              <a:t>changed into </a:t>
            </a:r>
            <a:r>
              <a:rPr lang="en-US" b="1" dirty="0"/>
              <a:t>thrombin</a:t>
            </a:r>
            <a:r>
              <a:rPr lang="en-US" dirty="0"/>
              <a:t>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by </a:t>
            </a:r>
            <a:r>
              <a:rPr lang="en-US" dirty="0" err="1"/>
              <a:t>thromboplastin</a:t>
            </a:r>
            <a:endParaRPr lang="en-US" dirty="0"/>
          </a:p>
          <a:p>
            <a:pPr marL="457200" lvl="1" indent="0" algn="r">
              <a:buNone/>
            </a:pPr>
            <a:endParaRPr lang="en-US" b="1" dirty="0" smtClean="0"/>
          </a:p>
          <a:p>
            <a:pPr marL="457200" lvl="1" indent="0" algn="r">
              <a:buNone/>
            </a:pPr>
            <a:r>
              <a:rPr lang="en-US" b="1" dirty="0" smtClean="0"/>
              <a:t>5</a:t>
            </a:r>
            <a:r>
              <a:rPr lang="en-US" b="1" dirty="0"/>
              <a:t>. </a:t>
            </a:r>
            <a:r>
              <a:rPr lang="en-US" dirty="0"/>
              <a:t>Thrombin changes </a:t>
            </a:r>
            <a:r>
              <a:rPr lang="en-US" b="1" dirty="0"/>
              <a:t>fibrinogen</a:t>
            </a:r>
            <a:r>
              <a:rPr lang="en-US" dirty="0"/>
              <a:t> to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b="1" dirty="0" smtClean="0"/>
              <a:t>fibrin,</a:t>
            </a:r>
            <a:r>
              <a:rPr lang="en-US" dirty="0" smtClean="0"/>
              <a:t> which goes </a:t>
            </a:r>
            <a:r>
              <a:rPr lang="en-US" dirty="0"/>
              <a:t>to damaged area, </a:t>
            </a:r>
            <a:endParaRPr lang="en-US" dirty="0" smtClean="0"/>
          </a:p>
          <a:p>
            <a:pPr marL="457200" lvl="1" indent="0" algn="r">
              <a:buNone/>
            </a:pPr>
            <a:r>
              <a:rPr lang="en-US" dirty="0" smtClean="0"/>
              <a:t>sealing </a:t>
            </a:r>
            <a:r>
              <a:rPr lang="en-US" dirty="0"/>
              <a:t>the cut with a clot.</a:t>
            </a:r>
          </a:p>
          <a:p>
            <a:pPr lvl="1" algn="r"/>
            <a:endParaRPr lang="en-US" b="1" dirty="0"/>
          </a:p>
          <a:p>
            <a:pPr eaLnBrk="1" hangingPunct="1"/>
            <a:endParaRPr lang="en-US" b="1" dirty="0" smtClean="0"/>
          </a:p>
        </p:txBody>
      </p:sp>
      <p:grpSp>
        <p:nvGrpSpPr>
          <p:cNvPr id="71683" name="Group 71682"/>
          <p:cNvGrpSpPr/>
          <p:nvPr/>
        </p:nvGrpSpPr>
        <p:grpSpPr>
          <a:xfrm>
            <a:off x="179512" y="727360"/>
            <a:ext cx="4464496" cy="4900634"/>
            <a:chOff x="358923" y="727360"/>
            <a:chExt cx="4464496" cy="4900634"/>
          </a:xfrm>
        </p:grpSpPr>
        <p:grpSp>
          <p:nvGrpSpPr>
            <p:cNvPr id="31" name="Group 30"/>
            <p:cNvGrpSpPr/>
            <p:nvPr/>
          </p:nvGrpSpPr>
          <p:grpSpPr>
            <a:xfrm>
              <a:off x="358923" y="727360"/>
              <a:ext cx="4464496" cy="4900634"/>
              <a:chOff x="433205" y="1482285"/>
              <a:chExt cx="4464496" cy="440194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33205" y="1482285"/>
                <a:ext cx="3955177" cy="4401941"/>
                <a:chOff x="751394" y="1979387"/>
                <a:chExt cx="2997273" cy="3825877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751394" y="1979387"/>
                  <a:ext cx="2997273" cy="3816424"/>
                  <a:chOff x="419378" y="1988840"/>
                  <a:chExt cx="2997273" cy="3816424"/>
                </a:xfrm>
              </p:grpSpPr>
              <p:sp>
                <p:nvSpPr>
                  <p:cNvPr id="2" name="Oval 1"/>
                  <p:cNvSpPr/>
                  <p:nvPr/>
                </p:nvSpPr>
                <p:spPr>
                  <a:xfrm>
                    <a:off x="419378" y="1988840"/>
                    <a:ext cx="936104" cy="36004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1907704" y="2024011"/>
                    <a:ext cx="936104" cy="36004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" name="Isosceles Triangle 2"/>
                  <p:cNvSpPr/>
                  <p:nvPr/>
                </p:nvSpPr>
                <p:spPr>
                  <a:xfrm>
                    <a:off x="2231740" y="2096852"/>
                    <a:ext cx="288032" cy="3240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2267744" y="2564904"/>
                    <a:ext cx="252028" cy="360040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>
                    <a:off x="545392" y="3643399"/>
                    <a:ext cx="252028" cy="360040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887430" y="3643399"/>
                    <a:ext cx="100227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CA" dirty="0" smtClean="0"/>
                      <a:t>+ Ca</a:t>
                    </a:r>
                    <a:r>
                      <a:rPr lang="en-CA" baseline="30000" dirty="0" smtClean="0"/>
                      <a:t>2+</a:t>
                    </a:r>
                    <a:endParaRPr lang="en-CA" baseline="30000" dirty="0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2029607" y="3643399"/>
                    <a:ext cx="1387044" cy="360040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1155297" y="4509120"/>
                    <a:ext cx="896423" cy="288032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545392" y="5373216"/>
                    <a:ext cx="883963" cy="432048"/>
                  </a:xfrm>
                  <a:prstGeom prst="round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2231740" y="5495292"/>
                    <a:ext cx="810090" cy="216024"/>
                  </a:xfrm>
                  <a:prstGeom prst="round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1751667" y="2168860"/>
                  <a:ext cx="44625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1761371" y="3828065"/>
                  <a:ext cx="44625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flipH="1">
                  <a:off x="2645786" y="4225401"/>
                  <a:ext cx="342038" cy="3094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flipV="1">
                  <a:off x="1876580" y="5589240"/>
                  <a:ext cx="632291" cy="1406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" name="Explosion 1 17"/>
                <p:cNvSpPr/>
                <p:nvPr/>
              </p:nvSpPr>
              <p:spPr>
                <a:xfrm>
                  <a:off x="1979712" y="5373216"/>
                  <a:ext cx="311874" cy="432048"/>
                </a:xfrm>
                <a:prstGeom prst="irregularSeal1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7" name="Straight Arrow Connector 26"/>
                <p:cNvCxnSpPr/>
                <p:nvPr/>
              </p:nvCxnSpPr>
              <p:spPr>
                <a:xfrm flipH="1">
                  <a:off x="2195736" y="4869160"/>
                  <a:ext cx="26393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/>
              <p:cNvCxnSpPr/>
              <p:nvPr/>
            </p:nvCxnSpPr>
            <p:spPr>
              <a:xfrm flipV="1">
                <a:off x="3798993" y="5203388"/>
                <a:ext cx="653270" cy="1837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3571400" y="4611487"/>
                <a:ext cx="13263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b="1" dirty="0" smtClean="0"/>
                  <a:t>To Cut</a:t>
                </a:r>
                <a:endParaRPr lang="en-CA" b="1" dirty="0"/>
              </a:p>
            </p:txBody>
          </p:sp>
        </p:grpSp>
        <p:sp>
          <p:nvSpPr>
            <p:cNvPr id="71680" name="TextBox 71679"/>
            <p:cNvSpPr txBox="1"/>
            <p:nvPr/>
          </p:nvSpPr>
          <p:spPr>
            <a:xfrm>
              <a:off x="525210" y="727507"/>
              <a:ext cx="1068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Platelet</a:t>
              </a:r>
              <a:endParaRPr lang="en-CA" b="1" dirty="0"/>
            </a:p>
          </p:txBody>
        </p:sp>
        <p:sp>
          <p:nvSpPr>
            <p:cNvPr id="71681" name="TextBox 71680"/>
            <p:cNvSpPr txBox="1"/>
            <p:nvPr/>
          </p:nvSpPr>
          <p:spPr>
            <a:xfrm>
              <a:off x="1979801" y="1917352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Thromboplastin</a:t>
              </a:r>
              <a:endParaRPr lang="en-CA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09943" y="2910699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Prothrombin</a:t>
              </a:r>
              <a:endParaRPr lang="en-CA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97638" y="3911274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/>
                <a:t>T</a:t>
              </a:r>
              <a:r>
                <a:rPr lang="en-CA" b="1" dirty="0" smtClean="0"/>
                <a:t>hrombin</a:t>
              </a:r>
              <a:endParaRPr lang="en-CA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82393" y="5168190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Fibrin</a:t>
              </a:r>
              <a:endParaRPr lang="en-CA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1922" y="5126213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Fibrinogin</a:t>
              </a:r>
              <a:endParaRPr lang="en-CA" b="1" dirty="0"/>
            </a:p>
          </p:txBody>
        </p:sp>
      </p:grpSp>
      <p:sp>
        <p:nvSpPr>
          <p:cNvPr id="71685" name="Explosion 2 71684"/>
          <p:cNvSpPr/>
          <p:nvPr/>
        </p:nvSpPr>
        <p:spPr>
          <a:xfrm rot="20841917">
            <a:off x="4158786" y="3218239"/>
            <a:ext cx="970443" cy="2124734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ounded Rectangle 43"/>
          <p:cNvSpPr/>
          <p:nvPr/>
        </p:nvSpPr>
        <p:spPr>
          <a:xfrm rot="2119260">
            <a:off x="4134689" y="4381116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ounded Rectangle 44"/>
          <p:cNvSpPr/>
          <p:nvPr/>
        </p:nvSpPr>
        <p:spPr>
          <a:xfrm>
            <a:off x="4090559" y="386232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ounded Rectangle 45"/>
          <p:cNvSpPr/>
          <p:nvPr/>
        </p:nvSpPr>
        <p:spPr>
          <a:xfrm rot="18339380">
            <a:off x="4180965" y="476244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 rot="7996242">
            <a:off x="4180965" y="386232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6" name="Group 15"/>
          <p:cNvGrpSpPr/>
          <p:nvPr/>
        </p:nvGrpSpPr>
        <p:grpSpPr>
          <a:xfrm>
            <a:off x="5688211" y="3616524"/>
            <a:ext cx="1678782" cy="1276946"/>
            <a:chOff x="5688211" y="3616524"/>
            <a:chExt cx="1678782" cy="1276946"/>
          </a:xfrm>
        </p:grpSpPr>
        <p:sp>
          <p:nvSpPr>
            <p:cNvPr id="11" name="SMARTInkAnnotation7"/>
            <p:cNvSpPr/>
            <p:nvPr/>
          </p:nvSpPr>
          <p:spPr>
            <a:xfrm>
              <a:off x="5688211" y="3616524"/>
              <a:ext cx="919756" cy="428625"/>
            </a:xfrm>
            <a:custGeom>
              <a:avLst/>
              <a:gdLst/>
              <a:ahLst/>
              <a:cxnLst/>
              <a:rect l="0" t="0" r="0" b="0"/>
              <a:pathLst>
                <a:path w="919756" h="428625">
                  <a:moveTo>
                    <a:pt x="0" y="428624"/>
                  </a:moveTo>
                  <a:lnTo>
                    <a:pt x="21326" y="428624"/>
                  </a:lnTo>
                  <a:lnTo>
                    <a:pt x="24140" y="427632"/>
                  </a:lnTo>
                  <a:lnTo>
                    <a:pt x="29911" y="423884"/>
                  </a:lnTo>
                  <a:lnTo>
                    <a:pt x="38429" y="421557"/>
                  </a:lnTo>
                  <a:lnTo>
                    <a:pt x="65841" y="419940"/>
                  </a:lnTo>
                  <a:lnTo>
                    <a:pt x="84442" y="418775"/>
                  </a:lnTo>
                  <a:lnTo>
                    <a:pt x="108363" y="413580"/>
                  </a:lnTo>
                  <a:lnTo>
                    <a:pt x="134303" y="410607"/>
                  </a:lnTo>
                  <a:lnTo>
                    <a:pt x="160841" y="404875"/>
                  </a:lnTo>
                  <a:lnTo>
                    <a:pt x="186563" y="402736"/>
                  </a:lnTo>
                  <a:lnTo>
                    <a:pt x="208185" y="401110"/>
                  </a:lnTo>
                  <a:lnTo>
                    <a:pt x="233002" y="394786"/>
                  </a:lnTo>
                  <a:lnTo>
                    <a:pt x="259207" y="387620"/>
                  </a:lnTo>
                  <a:lnTo>
                    <a:pt x="285823" y="384064"/>
                  </a:lnTo>
                  <a:lnTo>
                    <a:pt x="312561" y="378159"/>
                  </a:lnTo>
                  <a:lnTo>
                    <a:pt x="339335" y="375968"/>
                  </a:lnTo>
                  <a:lnTo>
                    <a:pt x="366120" y="375320"/>
                  </a:lnTo>
                  <a:lnTo>
                    <a:pt x="392907" y="374135"/>
                  </a:lnTo>
                  <a:lnTo>
                    <a:pt x="419695" y="368934"/>
                  </a:lnTo>
                  <a:lnTo>
                    <a:pt x="446484" y="366951"/>
                  </a:lnTo>
                  <a:lnTo>
                    <a:pt x="474266" y="367356"/>
                  </a:lnTo>
                  <a:lnTo>
                    <a:pt x="495873" y="370967"/>
                  </a:lnTo>
                  <a:lnTo>
                    <a:pt x="516061" y="373233"/>
                  </a:lnTo>
                  <a:lnTo>
                    <a:pt x="544159" y="374509"/>
                  </a:lnTo>
                  <a:lnTo>
                    <a:pt x="580321" y="374941"/>
                  </a:lnTo>
                  <a:lnTo>
                    <a:pt x="633998" y="375037"/>
                  </a:lnTo>
                  <a:lnTo>
                    <a:pt x="660794" y="379784"/>
                  </a:lnTo>
                  <a:lnTo>
                    <a:pt x="682845" y="382734"/>
                  </a:lnTo>
                  <a:lnTo>
                    <a:pt x="706686" y="383608"/>
                  </a:lnTo>
                  <a:lnTo>
                    <a:pt x="721210" y="386458"/>
                  </a:lnTo>
                  <a:lnTo>
                    <a:pt x="734280" y="390040"/>
                  </a:lnTo>
                  <a:lnTo>
                    <a:pt x="758840" y="392340"/>
                  </a:lnTo>
                  <a:lnTo>
                    <a:pt x="782800" y="392794"/>
                  </a:lnTo>
                  <a:lnTo>
                    <a:pt x="855851" y="392906"/>
                  </a:lnTo>
                  <a:lnTo>
                    <a:pt x="864815" y="385217"/>
                  </a:lnTo>
                  <a:lnTo>
                    <a:pt x="879447" y="370706"/>
                  </a:lnTo>
                  <a:lnTo>
                    <a:pt x="880978" y="368184"/>
                  </a:lnTo>
                  <a:lnTo>
                    <a:pt x="884124" y="359894"/>
                  </a:lnTo>
                  <a:lnTo>
                    <a:pt x="889908" y="351154"/>
                  </a:lnTo>
                  <a:lnTo>
                    <a:pt x="893054" y="342281"/>
                  </a:lnTo>
                  <a:lnTo>
                    <a:pt x="898837" y="333367"/>
                  </a:lnTo>
                  <a:lnTo>
                    <a:pt x="901984" y="323450"/>
                  </a:lnTo>
                  <a:lnTo>
                    <a:pt x="906236" y="313750"/>
                  </a:lnTo>
                  <a:lnTo>
                    <a:pt x="908787" y="305470"/>
                  </a:lnTo>
                  <a:lnTo>
                    <a:pt x="910913" y="297491"/>
                  </a:lnTo>
                  <a:lnTo>
                    <a:pt x="915166" y="287330"/>
                  </a:lnTo>
                  <a:lnTo>
                    <a:pt x="917717" y="276199"/>
                  </a:lnTo>
                  <a:lnTo>
                    <a:pt x="918851" y="264638"/>
                  </a:lnTo>
                  <a:lnTo>
                    <a:pt x="919355" y="252885"/>
                  </a:lnTo>
                  <a:lnTo>
                    <a:pt x="919638" y="235112"/>
                  </a:lnTo>
                  <a:lnTo>
                    <a:pt x="919755" y="194871"/>
                  </a:lnTo>
                  <a:lnTo>
                    <a:pt x="917111" y="185497"/>
                  </a:lnTo>
                  <a:lnTo>
                    <a:pt x="913620" y="175708"/>
                  </a:lnTo>
                  <a:lnTo>
                    <a:pt x="912069" y="168051"/>
                  </a:lnTo>
                  <a:lnTo>
                    <a:pt x="908734" y="161340"/>
                  </a:lnTo>
                  <a:lnTo>
                    <a:pt x="906455" y="158161"/>
                  </a:lnTo>
                  <a:lnTo>
                    <a:pt x="903924" y="149338"/>
                  </a:lnTo>
                  <a:lnTo>
                    <a:pt x="903249" y="144207"/>
                  </a:lnTo>
                  <a:lnTo>
                    <a:pt x="901807" y="140786"/>
                  </a:lnTo>
                  <a:lnTo>
                    <a:pt x="899853" y="138506"/>
                  </a:lnTo>
                  <a:lnTo>
                    <a:pt x="897558" y="136986"/>
                  </a:lnTo>
                  <a:lnTo>
                    <a:pt x="892363" y="130004"/>
                  </a:lnTo>
                  <a:lnTo>
                    <a:pt x="883859" y="117564"/>
                  </a:lnTo>
                  <a:lnTo>
                    <a:pt x="880943" y="114094"/>
                  </a:lnTo>
                  <a:lnTo>
                    <a:pt x="878007" y="111781"/>
                  </a:lnTo>
                  <a:lnTo>
                    <a:pt x="875056" y="110240"/>
                  </a:lnTo>
                  <a:lnTo>
                    <a:pt x="872097" y="109212"/>
                  </a:lnTo>
                  <a:lnTo>
                    <a:pt x="866164" y="105424"/>
                  </a:lnTo>
                  <a:lnTo>
                    <a:pt x="863192" y="103025"/>
                  </a:lnTo>
                  <a:lnTo>
                    <a:pt x="860220" y="101425"/>
                  </a:lnTo>
                  <a:lnTo>
                    <a:pt x="840602" y="93907"/>
                  </a:lnTo>
                  <a:lnTo>
                    <a:pt x="824343" y="84070"/>
                  </a:lnTo>
                  <a:lnTo>
                    <a:pt x="808694" y="81464"/>
                  </a:lnTo>
                  <a:lnTo>
                    <a:pt x="791490" y="79700"/>
                  </a:lnTo>
                  <a:lnTo>
                    <a:pt x="772833" y="74326"/>
                  </a:lnTo>
                  <a:lnTo>
                    <a:pt x="748894" y="72293"/>
                  </a:lnTo>
                  <a:lnTo>
                    <a:pt x="722948" y="70698"/>
                  </a:lnTo>
                  <a:lnTo>
                    <a:pt x="696411" y="65375"/>
                  </a:lnTo>
                  <a:lnTo>
                    <a:pt x="669695" y="63357"/>
                  </a:lnTo>
                  <a:lnTo>
                    <a:pt x="641936" y="61767"/>
                  </a:lnTo>
                  <a:lnTo>
                    <a:pt x="620333" y="57879"/>
                  </a:lnTo>
                  <a:lnTo>
                    <a:pt x="597503" y="55489"/>
                  </a:lnTo>
                  <a:lnTo>
                    <a:pt x="574127" y="54428"/>
                  </a:lnTo>
                  <a:lnTo>
                    <a:pt x="538654" y="53829"/>
                  </a:lnTo>
                  <a:lnTo>
                    <a:pt x="514899" y="53690"/>
                  </a:lnTo>
                  <a:lnTo>
                    <a:pt x="491113" y="50982"/>
                  </a:lnTo>
                  <a:lnTo>
                    <a:pt x="467312" y="47463"/>
                  </a:lnTo>
                  <a:lnTo>
                    <a:pt x="443504" y="45899"/>
                  </a:lnTo>
                  <a:lnTo>
                    <a:pt x="419693" y="42558"/>
                  </a:lnTo>
                  <a:lnTo>
                    <a:pt x="395882" y="38758"/>
                  </a:lnTo>
                  <a:lnTo>
                    <a:pt x="372070" y="37069"/>
                  </a:lnTo>
                  <a:lnTo>
                    <a:pt x="348258" y="33673"/>
                  </a:lnTo>
                  <a:lnTo>
                    <a:pt x="324445" y="29848"/>
                  </a:lnTo>
                  <a:lnTo>
                    <a:pt x="300634" y="28148"/>
                  </a:lnTo>
                  <a:lnTo>
                    <a:pt x="279466" y="24747"/>
                  </a:lnTo>
                  <a:lnTo>
                    <a:pt x="259145" y="20920"/>
                  </a:lnTo>
                  <a:lnTo>
                    <a:pt x="236884" y="19220"/>
                  </a:lnTo>
                  <a:lnTo>
                    <a:pt x="216407" y="15818"/>
                  </a:lnTo>
                  <a:lnTo>
                    <a:pt x="188144" y="10970"/>
                  </a:lnTo>
                  <a:lnTo>
                    <a:pt x="160918" y="9534"/>
                  </a:lnTo>
                  <a:lnTo>
                    <a:pt x="143949" y="8206"/>
                  </a:lnTo>
                  <a:lnTo>
                    <a:pt x="122248" y="2872"/>
                  </a:lnTo>
                  <a:lnTo>
                    <a:pt x="94042" y="567"/>
                  </a:lnTo>
                  <a:lnTo>
                    <a:pt x="68902" y="74"/>
                  </a:lnTo>
                  <a:lnTo>
                    <a:pt x="45210" y="0"/>
                  </a:lnTo>
                  <a:lnTo>
                    <a:pt x="40075" y="4740"/>
                  </a:lnTo>
                  <a:lnTo>
                    <a:pt x="38623" y="7129"/>
                  </a:lnTo>
                  <a:lnTo>
                    <a:pt x="36101" y="16250"/>
                  </a:lnTo>
                  <a:lnTo>
                    <a:pt x="29658" y="24670"/>
                  </a:lnTo>
                  <a:lnTo>
                    <a:pt x="28064" y="30147"/>
                  </a:lnTo>
                  <a:lnTo>
                    <a:pt x="27356" y="38534"/>
                  </a:lnTo>
                  <a:lnTo>
                    <a:pt x="27167" y="43548"/>
                  </a:lnTo>
                  <a:lnTo>
                    <a:pt x="26048" y="47883"/>
                  </a:lnTo>
                  <a:lnTo>
                    <a:pt x="20727" y="59718"/>
                  </a:lnTo>
                  <a:lnTo>
                    <a:pt x="19134" y="69866"/>
                  </a:lnTo>
                  <a:lnTo>
                    <a:pt x="18237" y="81996"/>
                  </a:lnTo>
                  <a:lnTo>
                    <a:pt x="15381" y="91343"/>
                  </a:lnTo>
                  <a:lnTo>
                    <a:pt x="11797" y="102112"/>
                  </a:lnTo>
                  <a:lnTo>
                    <a:pt x="10204" y="113513"/>
                  </a:lnTo>
                  <a:lnTo>
                    <a:pt x="9496" y="125195"/>
                  </a:lnTo>
                  <a:lnTo>
                    <a:pt x="9182" y="137001"/>
                  </a:lnTo>
                  <a:lnTo>
                    <a:pt x="9041" y="148863"/>
                  </a:lnTo>
                  <a:lnTo>
                    <a:pt x="8012" y="155797"/>
                  </a:lnTo>
                  <a:lnTo>
                    <a:pt x="6333" y="163396"/>
                  </a:lnTo>
                  <a:lnTo>
                    <a:pt x="4223" y="171438"/>
                  </a:lnTo>
                  <a:lnTo>
                    <a:pt x="2815" y="178784"/>
                  </a:lnTo>
                  <a:lnTo>
                    <a:pt x="1877" y="185666"/>
                  </a:lnTo>
                  <a:lnTo>
                    <a:pt x="1251" y="192238"/>
                  </a:lnTo>
                  <a:lnTo>
                    <a:pt x="3202" y="204832"/>
                  </a:lnTo>
                  <a:lnTo>
                    <a:pt x="6384" y="217044"/>
                  </a:lnTo>
                  <a:lnTo>
                    <a:pt x="7798" y="229086"/>
                  </a:lnTo>
                  <a:lnTo>
                    <a:pt x="8427" y="241053"/>
                  </a:lnTo>
                  <a:lnTo>
                    <a:pt x="8706" y="252986"/>
                  </a:lnTo>
                  <a:lnTo>
                    <a:pt x="8830" y="264904"/>
                  </a:lnTo>
                  <a:lnTo>
                    <a:pt x="11531" y="276816"/>
                  </a:lnTo>
                  <a:lnTo>
                    <a:pt x="15047" y="288724"/>
                  </a:lnTo>
                  <a:lnTo>
                    <a:pt x="16610" y="300631"/>
                  </a:lnTo>
                  <a:lnTo>
                    <a:pt x="17489" y="313751"/>
                  </a:lnTo>
                  <a:lnTo>
                    <a:pt x="17750" y="323922"/>
                  </a:lnTo>
                  <a:lnTo>
                    <a:pt x="18778" y="327073"/>
                  </a:lnTo>
                  <a:lnTo>
                    <a:pt x="23975" y="336248"/>
                  </a:lnTo>
                  <a:lnTo>
                    <a:pt x="25538" y="342258"/>
                  </a:lnTo>
                  <a:lnTo>
                    <a:pt x="26680" y="355419"/>
                  </a:lnTo>
                  <a:lnTo>
                    <a:pt x="26786" y="364829"/>
                  </a:lnTo>
                  <a:lnTo>
                    <a:pt x="27779" y="365259"/>
                  </a:lnTo>
                  <a:lnTo>
                    <a:pt x="31529" y="365735"/>
                  </a:lnTo>
                  <a:lnTo>
                    <a:pt x="32925" y="366855"/>
                  </a:lnTo>
                  <a:lnTo>
                    <a:pt x="33856" y="368593"/>
                  </a:lnTo>
                  <a:lnTo>
                    <a:pt x="35351" y="373772"/>
                  </a:lnTo>
                  <a:lnTo>
                    <a:pt x="35670" y="384592"/>
                  </a:lnTo>
                  <a:lnTo>
                    <a:pt x="35719" y="4018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Annotation8"/>
            <p:cNvSpPr/>
            <p:nvPr/>
          </p:nvSpPr>
          <p:spPr>
            <a:xfrm>
              <a:off x="6563320" y="4857750"/>
              <a:ext cx="803673" cy="35720"/>
            </a:xfrm>
            <a:custGeom>
              <a:avLst/>
              <a:gdLst/>
              <a:ahLst/>
              <a:cxnLst/>
              <a:rect l="0" t="0" r="0" b="0"/>
              <a:pathLst>
                <a:path w="803673" h="35720">
                  <a:moveTo>
                    <a:pt x="0" y="35719"/>
                  </a:moveTo>
                  <a:lnTo>
                    <a:pt x="4740" y="35719"/>
                  </a:lnTo>
                  <a:lnTo>
                    <a:pt x="6137" y="34727"/>
                  </a:lnTo>
                  <a:lnTo>
                    <a:pt x="7069" y="33073"/>
                  </a:lnTo>
                  <a:lnTo>
                    <a:pt x="7689" y="30979"/>
                  </a:lnTo>
                  <a:lnTo>
                    <a:pt x="9095" y="29582"/>
                  </a:lnTo>
                  <a:lnTo>
                    <a:pt x="11024" y="28651"/>
                  </a:lnTo>
                  <a:lnTo>
                    <a:pt x="15815" y="27617"/>
                  </a:lnTo>
                  <a:lnTo>
                    <a:pt x="21249" y="27157"/>
                  </a:lnTo>
                  <a:lnTo>
                    <a:pt x="24090" y="26042"/>
                  </a:lnTo>
                  <a:lnTo>
                    <a:pt x="26973" y="24306"/>
                  </a:lnTo>
                  <a:lnTo>
                    <a:pt x="29889" y="22157"/>
                  </a:lnTo>
                  <a:lnTo>
                    <a:pt x="32825" y="20725"/>
                  </a:lnTo>
                  <a:lnTo>
                    <a:pt x="35773" y="19770"/>
                  </a:lnTo>
                  <a:lnTo>
                    <a:pt x="41697" y="18709"/>
                  </a:lnTo>
                  <a:lnTo>
                    <a:pt x="47636" y="18236"/>
                  </a:lnTo>
                  <a:lnTo>
                    <a:pt x="51602" y="17119"/>
                  </a:lnTo>
                  <a:lnTo>
                    <a:pt x="56229" y="15381"/>
                  </a:lnTo>
                  <a:lnTo>
                    <a:pt x="61299" y="13231"/>
                  </a:lnTo>
                  <a:lnTo>
                    <a:pt x="65671" y="11797"/>
                  </a:lnTo>
                  <a:lnTo>
                    <a:pt x="69578" y="10842"/>
                  </a:lnTo>
                  <a:lnTo>
                    <a:pt x="76565" y="9779"/>
                  </a:lnTo>
                  <a:lnTo>
                    <a:pt x="96906" y="9041"/>
                  </a:lnTo>
                  <a:lnTo>
                    <a:pt x="102307" y="8012"/>
                  </a:lnTo>
                  <a:lnTo>
                    <a:pt x="107892" y="6333"/>
                  </a:lnTo>
                  <a:lnTo>
                    <a:pt x="113600" y="4223"/>
                  </a:lnTo>
                  <a:lnTo>
                    <a:pt x="118398" y="2815"/>
                  </a:lnTo>
                  <a:lnTo>
                    <a:pt x="122588" y="1876"/>
                  </a:lnTo>
                  <a:lnTo>
                    <a:pt x="130882" y="834"/>
                  </a:lnTo>
                  <a:lnTo>
                    <a:pt x="152376" y="165"/>
                  </a:lnTo>
                  <a:lnTo>
                    <a:pt x="251797" y="0"/>
                  </a:lnTo>
                  <a:lnTo>
                    <a:pt x="259145" y="993"/>
                  </a:lnTo>
                  <a:lnTo>
                    <a:pt x="266030" y="2646"/>
                  </a:lnTo>
                  <a:lnTo>
                    <a:pt x="272604" y="4741"/>
                  </a:lnTo>
                  <a:lnTo>
                    <a:pt x="278970" y="6137"/>
                  </a:lnTo>
                  <a:lnTo>
                    <a:pt x="285199" y="7068"/>
                  </a:lnTo>
                  <a:lnTo>
                    <a:pt x="297412" y="8103"/>
                  </a:lnTo>
                  <a:lnTo>
                    <a:pt x="309454" y="8562"/>
                  </a:lnTo>
                  <a:lnTo>
                    <a:pt x="316435" y="9676"/>
                  </a:lnTo>
                  <a:lnTo>
                    <a:pt x="324066" y="11412"/>
                  </a:lnTo>
                  <a:lnTo>
                    <a:pt x="332130" y="13561"/>
                  </a:lnTo>
                  <a:lnTo>
                    <a:pt x="339490" y="14994"/>
                  </a:lnTo>
                  <a:lnTo>
                    <a:pt x="346382" y="15949"/>
                  </a:lnTo>
                  <a:lnTo>
                    <a:pt x="359330" y="17011"/>
                  </a:lnTo>
                  <a:lnTo>
                    <a:pt x="371699" y="17482"/>
                  </a:lnTo>
                  <a:lnTo>
                    <a:pt x="378769" y="18600"/>
                  </a:lnTo>
                  <a:lnTo>
                    <a:pt x="386458" y="20338"/>
                  </a:lnTo>
                  <a:lnTo>
                    <a:pt x="394561" y="22488"/>
                  </a:lnTo>
                  <a:lnTo>
                    <a:pt x="401947" y="23922"/>
                  </a:lnTo>
                  <a:lnTo>
                    <a:pt x="408855" y="24877"/>
                  </a:lnTo>
                  <a:lnTo>
                    <a:pt x="421823" y="25940"/>
                  </a:lnTo>
                  <a:lnTo>
                    <a:pt x="446317" y="26621"/>
                  </a:lnTo>
                  <a:lnTo>
                    <a:pt x="630664" y="26789"/>
                  </a:lnTo>
                  <a:lnTo>
                    <a:pt x="636740" y="25797"/>
                  </a:lnTo>
                  <a:lnTo>
                    <a:pt x="642775" y="24143"/>
                  </a:lnTo>
                  <a:lnTo>
                    <a:pt x="648782" y="22049"/>
                  </a:lnTo>
                  <a:lnTo>
                    <a:pt x="654771" y="20652"/>
                  </a:lnTo>
                  <a:lnTo>
                    <a:pt x="660749" y="19721"/>
                  </a:lnTo>
                  <a:lnTo>
                    <a:pt x="672683" y="18687"/>
                  </a:lnTo>
                  <a:lnTo>
                    <a:pt x="696512" y="18023"/>
                  </a:lnTo>
                  <a:lnTo>
                    <a:pt x="794598" y="17859"/>
                  </a:lnTo>
                  <a:lnTo>
                    <a:pt x="797324" y="15214"/>
                  </a:lnTo>
                  <a:lnTo>
                    <a:pt x="803672" y="893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41884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The 3</a:t>
            </a:r>
            <a:r>
              <a:rPr lang="en-CA" baseline="30000" dirty="0" smtClean="0"/>
              <a:t>rd</a:t>
            </a:r>
            <a:r>
              <a:rPr lang="en-CA" dirty="0" smtClean="0"/>
              <a:t> Line: </a:t>
            </a:r>
            <a:r>
              <a:rPr lang="en-CA" b="1" dirty="0" smtClean="0"/>
              <a:t>The Immune Response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525963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COMPLEMENT PROTEINS </a:t>
            </a:r>
            <a:r>
              <a:rPr lang="en-CA" dirty="0" smtClean="0"/>
              <a:t>can work in three ways:</a:t>
            </a:r>
            <a:endParaRPr lang="en-CA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19329"/>
              </p:ext>
            </p:extLst>
          </p:nvPr>
        </p:nvGraphicFramePr>
        <p:xfrm>
          <a:off x="395537" y="2060848"/>
          <a:ext cx="8424936" cy="453650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808312"/>
                <a:gridCol w="2808312"/>
                <a:gridCol w="2808312"/>
              </a:tblGrid>
              <a:tr h="4536504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2204864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1) Triggers the formation of a protective coating around the invading cell, immobilizing it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2204864"/>
            <a:ext cx="2664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2</a:t>
            </a:r>
            <a:r>
              <a:rPr lang="en-CA" sz="2400" b="1" dirty="0" smtClean="0"/>
              <a:t>) Punctures the invader’s cell membrane, causing water to rush in and busting the cell</a:t>
            </a:r>
            <a:endParaRPr lang="en-CA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84168" y="2204864"/>
            <a:ext cx="26642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3</a:t>
            </a:r>
            <a:r>
              <a:rPr lang="en-CA" sz="2400" b="1" dirty="0" smtClean="0"/>
              <a:t>) Attach to the invader cell, tagging it for phagocytosis</a:t>
            </a:r>
            <a:endParaRPr lang="en-CA" sz="2400" b="1" dirty="0"/>
          </a:p>
        </p:txBody>
      </p:sp>
      <p:sp>
        <p:nvSpPr>
          <p:cNvPr id="11" name="Oval 10"/>
          <p:cNvSpPr/>
          <p:nvPr/>
        </p:nvSpPr>
        <p:spPr>
          <a:xfrm rot="816204">
            <a:off x="5947202" y="4281749"/>
            <a:ext cx="3231323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364088" y="4437112"/>
            <a:ext cx="2360566" cy="178006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8" name="Group 7"/>
          <p:cNvGrpSpPr/>
          <p:nvPr/>
        </p:nvGrpSpPr>
        <p:grpSpPr>
          <a:xfrm>
            <a:off x="4067944" y="4725144"/>
            <a:ext cx="3108604" cy="1368152"/>
            <a:chOff x="3730724" y="3429000"/>
            <a:chExt cx="3816424" cy="1872208"/>
          </a:xfrm>
        </p:grpSpPr>
        <p:sp>
          <p:nvSpPr>
            <p:cNvPr id="9" name="Oval 8"/>
            <p:cNvSpPr/>
            <p:nvPr/>
          </p:nvSpPr>
          <p:spPr>
            <a:xfrm>
              <a:off x="3730724" y="3429000"/>
              <a:ext cx="3816424" cy="187220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59452" y="4041938"/>
              <a:ext cx="18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/>
                <a:t>INVADER</a:t>
              </a:r>
            </a:p>
            <a:p>
              <a:pPr algn="ctr"/>
              <a:r>
                <a:rPr lang="en-CA" b="1" dirty="0" smtClean="0"/>
                <a:t>CELL</a:t>
              </a:r>
              <a:endParaRPr lang="en-CA" b="1" dirty="0"/>
            </a:p>
          </p:txBody>
        </p:sp>
      </p:grpSp>
      <p:sp>
        <p:nvSpPr>
          <p:cNvPr id="13" name="Oval 12"/>
          <p:cNvSpPr/>
          <p:nvPr/>
        </p:nvSpPr>
        <p:spPr>
          <a:xfrm>
            <a:off x="6616379" y="4797152"/>
            <a:ext cx="331885" cy="3039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7380312" y="58772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PHAGOCYTE</a:t>
            </a:r>
            <a:endParaRPr lang="en-CA" b="1" dirty="0"/>
          </a:p>
        </p:txBody>
      </p:sp>
      <p:sp>
        <p:nvSpPr>
          <p:cNvPr id="15" name="Rectangle 14"/>
          <p:cNvSpPr/>
          <p:nvPr/>
        </p:nvSpPr>
        <p:spPr>
          <a:xfrm>
            <a:off x="8820472" y="3359026"/>
            <a:ext cx="647250" cy="32383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6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87213"/>
            <a:ext cx="850728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The invading cells have ANTIGENS on their cell</a:t>
            </a:r>
          </a:p>
          <a:p>
            <a:pPr marL="0" indent="0" algn="ctr">
              <a:buNone/>
            </a:pPr>
            <a:r>
              <a:rPr lang="en-CA" b="1" dirty="0" smtClean="0">
                <a:sym typeface="Wingdings" pitchFamily="2" charset="2"/>
              </a:rPr>
              <a:t> membranes and the specific ANTIBODIES are </a:t>
            </a:r>
          </a:p>
          <a:p>
            <a:pPr marL="0" indent="0" algn="ctr">
              <a:buNone/>
            </a:pPr>
            <a:r>
              <a:rPr lang="en-CA" b="1" dirty="0" err="1" smtClean="0">
                <a:sym typeface="Wingdings" pitchFamily="2" charset="2"/>
              </a:rPr>
              <a:t>ade</a:t>
            </a:r>
            <a:r>
              <a:rPr lang="en-CA" b="1" dirty="0" smtClean="0">
                <a:sym typeface="Wingdings" pitchFamily="2" charset="2"/>
              </a:rPr>
              <a:t> by lymphocytes to detect the specific antigen</a:t>
            </a:r>
            <a:endParaRPr lang="en-CA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667769" y="3580273"/>
            <a:ext cx="1472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ANTIGENS</a:t>
            </a:r>
            <a:endParaRPr lang="en-CA" dirty="0"/>
          </a:p>
        </p:txBody>
      </p:sp>
      <p:grpSp>
        <p:nvGrpSpPr>
          <p:cNvPr id="22" name="Group 21"/>
          <p:cNvGrpSpPr/>
          <p:nvPr/>
        </p:nvGrpSpPr>
        <p:grpSpPr>
          <a:xfrm>
            <a:off x="-828600" y="2905681"/>
            <a:ext cx="4320480" cy="3127702"/>
            <a:chOff x="2915816" y="4388492"/>
            <a:chExt cx="1944216" cy="1512168"/>
          </a:xfrm>
        </p:grpSpPr>
        <p:sp>
          <p:nvSpPr>
            <p:cNvPr id="23" name="Sun 22"/>
            <p:cNvSpPr/>
            <p:nvPr/>
          </p:nvSpPr>
          <p:spPr>
            <a:xfrm>
              <a:off x="2915816" y="4388492"/>
              <a:ext cx="1944216" cy="1512168"/>
            </a:xfrm>
            <a:prstGeom prst="su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24" name="Group 23"/>
            <p:cNvGrpSpPr/>
            <p:nvPr/>
          </p:nvGrpSpPr>
          <p:grpSpPr>
            <a:xfrm flipH="1">
              <a:off x="3885547" y="4994815"/>
              <a:ext cx="326410" cy="435060"/>
              <a:chOff x="3537282" y="4274671"/>
              <a:chExt cx="1039540" cy="1255113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3537282" y="4274671"/>
                <a:ext cx="391254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156467" y="4301480"/>
                <a:ext cx="391254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3640483" y="4445496"/>
                <a:ext cx="216025" cy="21602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259665" y="4490694"/>
                <a:ext cx="216024" cy="216023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1" name="Arc 30"/>
              <p:cNvSpPr/>
              <p:nvPr/>
            </p:nvSpPr>
            <p:spPr>
              <a:xfrm rot="13714658">
                <a:off x="4022207" y="4604094"/>
                <a:ext cx="504056" cy="605174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2" name="Flowchart: Delay 31"/>
              <p:cNvSpPr/>
              <p:nvPr/>
            </p:nvSpPr>
            <p:spPr>
              <a:xfrm rot="5400000">
                <a:off x="3863589" y="5157834"/>
                <a:ext cx="252031" cy="491870"/>
              </a:xfrm>
              <a:prstGeom prst="flowChartDelay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25" name="Straight Connector 24"/>
            <p:cNvCxnSpPr/>
            <p:nvPr/>
          </p:nvCxnSpPr>
          <p:spPr>
            <a:xfrm>
              <a:off x="3866634" y="4893204"/>
              <a:ext cx="150904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067583" y="4871450"/>
              <a:ext cx="82948" cy="83107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91501" y="4381596"/>
            <a:ext cx="132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INVADER</a:t>
            </a:r>
            <a:endParaRPr lang="en-CA" b="1" dirty="0"/>
          </a:p>
        </p:txBody>
      </p:sp>
      <p:grpSp>
        <p:nvGrpSpPr>
          <p:cNvPr id="48" name="Group 47"/>
          <p:cNvGrpSpPr/>
          <p:nvPr/>
        </p:nvGrpSpPr>
        <p:grpSpPr>
          <a:xfrm>
            <a:off x="4639900" y="2636912"/>
            <a:ext cx="5188684" cy="4221088"/>
            <a:chOff x="4639900" y="2636912"/>
            <a:chExt cx="5188684" cy="4221088"/>
          </a:xfrm>
        </p:grpSpPr>
        <p:sp>
          <p:nvSpPr>
            <p:cNvPr id="13" name="TextBox 12"/>
            <p:cNvSpPr txBox="1"/>
            <p:nvPr/>
          </p:nvSpPr>
          <p:spPr>
            <a:xfrm>
              <a:off x="6404807" y="5016078"/>
              <a:ext cx="2631689" cy="584775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CA" sz="3200" b="1" dirty="0" smtClean="0"/>
                <a:t>LYMPHOCYTE</a:t>
              </a:r>
              <a:endParaRPr lang="en-CA" sz="3200" b="1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6300192" y="3284984"/>
              <a:ext cx="529425" cy="37515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4639900" y="2788355"/>
              <a:ext cx="1952432" cy="1240027"/>
              <a:chOff x="4639900" y="2788355"/>
              <a:chExt cx="1952432" cy="1240027"/>
            </a:xfrm>
          </p:grpSpPr>
          <p:sp>
            <p:nvSpPr>
              <p:cNvPr id="10" name="Rectangle 9"/>
              <p:cNvSpPr/>
              <p:nvPr/>
            </p:nvSpPr>
            <p:spPr>
              <a:xfrm rot="17152040">
                <a:off x="5484147" y="2520172"/>
                <a:ext cx="663963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7200" b="1" cap="none" spc="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Y</a:t>
                </a:r>
                <a:endParaRPr lang="en-US" sz="7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17152040">
                <a:off x="4908083" y="2993483"/>
                <a:ext cx="663963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7200" b="1" cap="none" spc="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Y</a:t>
                </a:r>
                <a:endParaRPr lang="en-US" sz="7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 rot="17152040">
                <a:off x="5660186" y="3096236"/>
                <a:ext cx="663963" cy="12003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en-US" sz="7200" b="1" cap="none" spc="0" dirty="0" smtClean="0">
                    <a:ln w="18000">
                      <a:solidFill>
                        <a:schemeClr val="accent2">
                          <a:satMod val="140000"/>
                        </a:schemeClr>
                      </a:solidFill>
                      <a:prstDash val="solid"/>
                      <a:miter lim="800000"/>
                    </a:ln>
                    <a:solidFill>
                      <a:srgbClr val="FF0000"/>
                    </a:soli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</a:rPr>
                  <a:t>Y</a:t>
                </a:r>
                <a:endParaRPr lang="en-US" sz="7200" b="1" cap="none" spc="0" dirty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5908129" y="2636912"/>
              <a:ext cx="147218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ANTIBODIES</a:t>
              </a:r>
              <a:endParaRPr lang="en-CA" dirty="0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6156176" y="3399888"/>
              <a:ext cx="3672408" cy="3458112"/>
              <a:chOff x="6156176" y="3399888"/>
              <a:chExt cx="3672408" cy="3458112"/>
            </a:xfrm>
            <a:solidFill>
              <a:srgbClr val="00B050"/>
            </a:solidFill>
          </p:grpSpPr>
          <p:sp>
            <p:nvSpPr>
              <p:cNvPr id="37" name="Oval 36"/>
              <p:cNvSpPr/>
              <p:nvPr/>
            </p:nvSpPr>
            <p:spPr>
              <a:xfrm>
                <a:off x="6156176" y="3399888"/>
                <a:ext cx="3672408" cy="3458112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7057783" y="5949280"/>
                <a:ext cx="2458399" cy="4616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CA" sz="2400" b="1" dirty="0" smtClean="0"/>
                  <a:t>LYMPHOCYTE</a:t>
                </a:r>
                <a:endParaRPr lang="en-CA" sz="2400" b="1" dirty="0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6666528" y="4122271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7205081" y="4149080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732240" y="4293096"/>
                <a:ext cx="216024" cy="21602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7292696" y="4338295"/>
                <a:ext cx="216024" cy="21602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" name="Arc 45"/>
              <p:cNvSpPr/>
              <p:nvPr/>
            </p:nvSpPr>
            <p:spPr>
              <a:xfrm rot="13714658">
                <a:off x="7022676" y="4451694"/>
                <a:ext cx="504056" cy="605176"/>
              </a:xfrm>
              <a:prstGeom prst="arc">
                <a:avLst/>
              </a:prstGeom>
              <a:grpFill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7" name="Flowchart: Delay 46"/>
              <p:cNvSpPr/>
              <p:nvPr/>
            </p:nvSpPr>
            <p:spPr>
              <a:xfrm rot="5400000">
                <a:off x="6776745" y="5131443"/>
                <a:ext cx="504056" cy="491862"/>
              </a:xfrm>
              <a:prstGeom prst="flowChartDelay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55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Two Types of Lymphocytes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dirty="0" smtClean="0">
                <a:sym typeface="Wingdings" pitchFamily="2" charset="2"/>
              </a:rPr>
              <a:t>1) T Cells </a:t>
            </a:r>
          </a:p>
          <a:p>
            <a:pPr marL="0" indent="0">
              <a:buNone/>
            </a:pPr>
            <a:endParaRPr lang="en-CA" b="1" dirty="0" smtClean="0">
              <a:sym typeface="Wingdings" pitchFamily="2" charset="2"/>
            </a:endParaRPr>
          </a:p>
          <a:p>
            <a:pPr marL="0" indent="0">
              <a:buNone/>
            </a:pPr>
            <a:endParaRPr lang="en-CA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CA" b="1" dirty="0" smtClean="0">
                <a:sym typeface="Wingdings" pitchFamily="2" charset="2"/>
              </a:rPr>
              <a:t>				2) B Cells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324731" y="4025899"/>
            <a:ext cx="2770801" cy="2564904"/>
            <a:chOff x="6156176" y="3399888"/>
            <a:chExt cx="3672408" cy="3458112"/>
          </a:xfrm>
        </p:grpSpPr>
        <p:sp>
          <p:nvSpPr>
            <p:cNvPr id="5" name="Oval 4"/>
            <p:cNvSpPr/>
            <p:nvPr/>
          </p:nvSpPr>
          <p:spPr>
            <a:xfrm>
              <a:off x="6156176" y="3399888"/>
              <a:ext cx="3672408" cy="345811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Oval 6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Oval 7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Oval 8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Oval 9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Arc 10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Flowchart: Delay 11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16040" y="2399623"/>
            <a:ext cx="2870348" cy="2549392"/>
            <a:chOff x="6156176" y="3399888"/>
            <a:chExt cx="3672408" cy="3458112"/>
          </a:xfrm>
        </p:grpSpPr>
        <p:sp>
          <p:nvSpPr>
            <p:cNvPr id="15" name="Oval 14"/>
            <p:cNvSpPr/>
            <p:nvPr/>
          </p:nvSpPr>
          <p:spPr>
            <a:xfrm>
              <a:off x="6156176" y="3399888"/>
              <a:ext cx="3672408" cy="345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Oval 19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Oval 20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Oval 21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Oval 22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Arc 23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Flowchart: Delay 24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5449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Two Types of Lymphocytes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CA" b="1" u="sng" dirty="0" smtClean="0"/>
              <a:t>T Cells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ym typeface="Wingdings" pitchFamily="2" charset="2"/>
              </a:rPr>
              <a:t>Seeks out intruder and 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identifies it by the antigen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ym typeface="Wingdings" pitchFamily="2" charset="2"/>
              </a:rPr>
              <a:t>Once identified, send the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 info to B Cells…</a:t>
            </a:r>
          </a:p>
          <a:p>
            <a:pPr marL="0" indent="0">
              <a:buNone/>
            </a:pPr>
            <a:r>
              <a:rPr lang="en-CA" b="1" dirty="0" smtClean="0">
                <a:solidFill>
                  <a:schemeClr val="bg1"/>
                </a:solidFill>
              </a:rPr>
              <a:t>B Cells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olidFill>
                  <a:schemeClr val="bg1"/>
                </a:solidFill>
                <a:sym typeface="Wingdings" pitchFamily="2" charset="2"/>
              </a:rPr>
              <a:t>Multiple and produce weapons (antibodies)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olidFill>
                  <a:schemeClr val="bg1"/>
                </a:solidFill>
                <a:sym typeface="Wingdings" pitchFamily="2" charset="2"/>
              </a:rPr>
              <a:t>The weapons are specific to the invader’s antigen</a:t>
            </a:r>
            <a:endParaRPr lang="en-CA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850060" y="2276872"/>
            <a:ext cx="4978524" cy="4581128"/>
            <a:chOff x="4850060" y="2276872"/>
            <a:chExt cx="4978524" cy="4581128"/>
          </a:xfrm>
        </p:grpSpPr>
        <p:sp>
          <p:nvSpPr>
            <p:cNvPr id="4" name="Oval 3"/>
            <p:cNvSpPr/>
            <p:nvPr/>
          </p:nvSpPr>
          <p:spPr>
            <a:xfrm>
              <a:off x="6156176" y="3399888"/>
              <a:ext cx="3672408" cy="34581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24328" y="5805264"/>
              <a:ext cx="21237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4000" b="1" dirty="0" smtClean="0"/>
                <a:t>T Cell</a:t>
              </a:r>
              <a:endParaRPr lang="en-CA" sz="4000" b="1" dirty="0"/>
            </a:p>
          </p:txBody>
        </p:sp>
        <p:sp>
          <p:nvSpPr>
            <p:cNvPr id="8" name="Oval Callout 7"/>
            <p:cNvSpPr/>
            <p:nvPr/>
          </p:nvSpPr>
          <p:spPr>
            <a:xfrm>
              <a:off x="7139086" y="2276872"/>
              <a:ext cx="2004914" cy="936104"/>
            </a:xfrm>
            <a:prstGeom prst="wedgeEllipseCallo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308304" y="2492896"/>
              <a:ext cx="18356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400" dirty="0" smtClean="0"/>
                <a:t>Ah, intruder!</a:t>
              </a:r>
              <a:endParaRPr lang="en-CA" sz="2400" dirty="0"/>
            </a:p>
          </p:txBody>
        </p:sp>
        <p:pic>
          <p:nvPicPr>
            <p:cNvPr id="2050" name="Picture 2" descr="http://static.flickr.com/1088/895540530_d6bbaab1c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0060" y="4554319"/>
              <a:ext cx="1306116" cy="8724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Oval 9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Oval 13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Arc 12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lowchart: Delay 14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915816" y="4437112"/>
            <a:ext cx="1944216" cy="1512168"/>
            <a:chOff x="2915816" y="4437112"/>
            <a:chExt cx="1944216" cy="1512168"/>
          </a:xfrm>
        </p:grpSpPr>
        <p:sp>
          <p:nvSpPr>
            <p:cNvPr id="5" name="Sun 4"/>
            <p:cNvSpPr/>
            <p:nvPr/>
          </p:nvSpPr>
          <p:spPr>
            <a:xfrm>
              <a:off x="2915816" y="4437112"/>
              <a:ext cx="1944216" cy="1512168"/>
            </a:xfrm>
            <a:prstGeom prst="su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grpSp>
          <p:nvGrpSpPr>
            <p:cNvPr id="16" name="Group 15"/>
            <p:cNvGrpSpPr/>
            <p:nvPr/>
          </p:nvGrpSpPr>
          <p:grpSpPr>
            <a:xfrm flipH="1">
              <a:off x="3775990" y="4994815"/>
              <a:ext cx="291954" cy="435060"/>
              <a:chOff x="3995936" y="4274671"/>
              <a:chExt cx="929808" cy="1255113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3995936" y="4274671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534489" y="4301480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061648" y="44454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622104" y="4490695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Arc 20"/>
              <p:cNvSpPr/>
              <p:nvPr/>
            </p:nvSpPr>
            <p:spPr>
              <a:xfrm rot="13714658">
                <a:off x="4352084" y="4604094"/>
                <a:ext cx="504056" cy="605176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Flowchart: Delay 21"/>
              <p:cNvSpPr/>
              <p:nvPr/>
            </p:nvSpPr>
            <p:spPr>
              <a:xfrm rot="5400000">
                <a:off x="4232159" y="5157833"/>
                <a:ext cx="252032" cy="491869"/>
              </a:xfrm>
              <a:prstGeom prst="flowChartDelay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3773024" y="4893204"/>
              <a:ext cx="150904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3955971" y="4893204"/>
              <a:ext cx="111973" cy="6135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93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Two Types of Lymphocytes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u="sng" dirty="0" smtClean="0"/>
              <a:t>B Cells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ym typeface="Wingdings" pitchFamily="2" charset="2"/>
              </a:rPr>
              <a:t>Multiply and produce 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weapons (antibodies)</a:t>
            </a:r>
          </a:p>
          <a:p>
            <a:pPr>
              <a:buFont typeface="Wingdings" pitchFamily="2" charset="2"/>
              <a:buChar char="à"/>
            </a:pPr>
            <a:r>
              <a:rPr lang="en-CA" dirty="0" smtClean="0">
                <a:sym typeface="Wingdings" pitchFamily="2" charset="2"/>
              </a:rPr>
              <a:t>The weapons are specific</a:t>
            </a:r>
          </a:p>
          <a:p>
            <a:pPr marL="0" indent="0">
              <a:buNone/>
            </a:pPr>
            <a:r>
              <a:rPr lang="en-CA" dirty="0" smtClean="0">
                <a:sym typeface="Wingdings" pitchFamily="2" charset="2"/>
              </a:rPr>
              <a:t> to the invader’s antigen</a:t>
            </a:r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6156176" y="3399888"/>
            <a:ext cx="3672408" cy="345811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524328" y="5805264"/>
            <a:ext cx="2123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/>
              <a:t>B</a:t>
            </a:r>
            <a:r>
              <a:rPr lang="en-CA" sz="4000" b="1" dirty="0" smtClean="0"/>
              <a:t> Cell</a:t>
            </a:r>
            <a:endParaRPr lang="en-CA" sz="4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666528" y="4122271"/>
            <a:ext cx="929808" cy="1507131"/>
            <a:chOff x="6666528" y="4122271"/>
            <a:chExt cx="929808" cy="1507131"/>
          </a:xfrm>
        </p:grpSpPr>
        <p:sp>
          <p:nvSpPr>
            <p:cNvPr id="10" name="Oval 9"/>
            <p:cNvSpPr/>
            <p:nvPr/>
          </p:nvSpPr>
          <p:spPr>
            <a:xfrm>
              <a:off x="6666528" y="4122271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Oval 10"/>
            <p:cNvSpPr/>
            <p:nvPr/>
          </p:nvSpPr>
          <p:spPr>
            <a:xfrm>
              <a:off x="7205081" y="4149080"/>
              <a:ext cx="391255" cy="43204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Oval 11"/>
            <p:cNvSpPr/>
            <p:nvPr/>
          </p:nvSpPr>
          <p:spPr>
            <a:xfrm>
              <a:off x="6732240" y="4293096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Oval 12"/>
            <p:cNvSpPr/>
            <p:nvPr/>
          </p:nvSpPr>
          <p:spPr>
            <a:xfrm>
              <a:off x="7292696" y="4338295"/>
              <a:ext cx="216024" cy="216024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Arc 13"/>
            <p:cNvSpPr/>
            <p:nvPr/>
          </p:nvSpPr>
          <p:spPr>
            <a:xfrm rot="13714658">
              <a:off x="7022676" y="4451694"/>
              <a:ext cx="504056" cy="605176"/>
            </a:xfrm>
            <a:prstGeom prst="arc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lowchart: Delay 14"/>
            <p:cNvSpPr/>
            <p:nvPr/>
          </p:nvSpPr>
          <p:spPr>
            <a:xfrm rot="5400000">
              <a:off x="6776745" y="5131443"/>
              <a:ext cx="504056" cy="491862"/>
            </a:xfrm>
            <a:prstGeom prst="flowChartDelay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" name="Group 15"/>
          <p:cNvGrpSpPr/>
          <p:nvPr/>
        </p:nvGrpSpPr>
        <p:grpSpPr>
          <a:xfrm rot="1628612">
            <a:off x="4028395" y="4382151"/>
            <a:ext cx="1952432" cy="1240027"/>
            <a:chOff x="4639900" y="2788355"/>
            <a:chExt cx="1952432" cy="1240027"/>
          </a:xfrm>
        </p:grpSpPr>
        <p:sp>
          <p:nvSpPr>
            <p:cNvPr id="17" name="Rectangle 16"/>
            <p:cNvSpPr/>
            <p:nvPr/>
          </p:nvSpPr>
          <p:spPr>
            <a:xfrm rot="17152040">
              <a:off x="5484147" y="2520172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7152040">
              <a:off x="4908083" y="2993483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7152040">
              <a:off x="5660186" y="3096236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95632" y="5357325"/>
            <a:ext cx="1952432" cy="1240027"/>
            <a:chOff x="4639900" y="2788355"/>
            <a:chExt cx="1952432" cy="1240027"/>
          </a:xfrm>
        </p:grpSpPr>
        <p:sp>
          <p:nvSpPr>
            <p:cNvPr id="21" name="Rectangle 20"/>
            <p:cNvSpPr/>
            <p:nvPr/>
          </p:nvSpPr>
          <p:spPr>
            <a:xfrm rot="17152040">
              <a:off x="5484147" y="2520172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 rot="17152040">
              <a:off x="4908083" y="2993483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 rot="17152040">
              <a:off x="5660186" y="3096236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259528" y="4925276"/>
            <a:ext cx="1776393" cy="1137274"/>
            <a:chOff x="4639900" y="2788355"/>
            <a:chExt cx="1776393" cy="1137274"/>
          </a:xfrm>
        </p:grpSpPr>
        <p:sp>
          <p:nvSpPr>
            <p:cNvPr id="25" name="Rectangle 24"/>
            <p:cNvSpPr/>
            <p:nvPr/>
          </p:nvSpPr>
          <p:spPr>
            <a:xfrm rot="17152040">
              <a:off x="5484147" y="2520172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17152040">
              <a:off x="4908083" y="2993483"/>
              <a:ext cx="663963" cy="120032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72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72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pic>
        <p:nvPicPr>
          <p:cNvPr id="8194" name="Picture 2" descr="http://www.hearinginfo.co.nz/frames/hand_outreache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64942">
            <a:off x="5343032" y="5795862"/>
            <a:ext cx="1095553" cy="77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27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Antigens - Antibodies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68560" y="1600200"/>
            <a:ext cx="1008112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sz="2800" b="1" dirty="0" smtClean="0"/>
              <a:t>Every type of antibody is specific to one type of antigen </a:t>
            </a:r>
          </a:p>
          <a:p>
            <a:pPr marL="0" indent="0" algn="ctr">
              <a:buNone/>
            </a:pPr>
            <a:r>
              <a:rPr lang="en-CA" sz="2800" dirty="0" smtClean="0"/>
              <a:t>(i.e. An HIV antibody can’t fight against FLU antigens)</a:t>
            </a:r>
          </a:p>
          <a:p>
            <a:pPr marL="0" indent="0" algn="ctr">
              <a:buNone/>
            </a:pPr>
            <a:endParaRPr lang="en-CA" sz="2800" dirty="0"/>
          </a:p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4" name="Rectangle 3"/>
          <p:cNvSpPr/>
          <p:nvPr/>
        </p:nvSpPr>
        <p:spPr>
          <a:xfrm rot="17505802">
            <a:off x="6031342" y="3241012"/>
            <a:ext cx="15167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-900608" y="4149080"/>
            <a:ext cx="4824536" cy="3024336"/>
          </a:xfrm>
          <a:prstGeom prst="ellipse">
            <a:avLst/>
          </a:prstGeom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Isosceles Triangle 7"/>
          <p:cNvSpPr/>
          <p:nvPr/>
        </p:nvSpPr>
        <p:spPr>
          <a:xfrm rot="1722354">
            <a:off x="2912168" y="4181300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Isosceles Triangle 8"/>
          <p:cNvSpPr/>
          <p:nvPr/>
        </p:nvSpPr>
        <p:spPr>
          <a:xfrm rot="612339">
            <a:off x="1976064" y="3782920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Isosceles Triangle 9"/>
          <p:cNvSpPr/>
          <p:nvPr/>
        </p:nvSpPr>
        <p:spPr>
          <a:xfrm rot="21276127">
            <a:off x="918637" y="3762902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Isosceles Triangle 10"/>
          <p:cNvSpPr/>
          <p:nvPr/>
        </p:nvSpPr>
        <p:spPr>
          <a:xfrm rot="3494723">
            <a:off x="3611130" y="4797562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Isosceles Triangle 11"/>
          <p:cNvSpPr/>
          <p:nvPr/>
        </p:nvSpPr>
        <p:spPr>
          <a:xfrm rot="6650273">
            <a:off x="3763589" y="5804550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Isosceles Triangle 12"/>
          <p:cNvSpPr/>
          <p:nvPr/>
        </p:nvSpPr>
        <p:spPr>
          <a:xfrm rot="20364556">
            <a:off x="21062" y="3917566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Isosceles Triangle 13"/>
          <p:cNvSpPr/>
          <p:nvPr/>
        </p:nvSpPr>
        <p:spPr>
          <a:xfrm rot="8479985">
            <a:off x="3201863" y="6585942"/>
            <a:ext cx="576064" cy="432048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5" name="Group 14"/>
          <p:cNvGrpSpPr/>
          <p:nvPr/>
        </p:nvGrpSpPr>
        <p:grpSpPr>
          <a:xfrm>
            <a:off x="1692427" y="4725144"/>
            <a:ext cx="863349" cy="1091895"/>
            <a:chOff x="3773024" y="4893204"/>
            <a:chExt cx="294920" cy="574963"/>
          </a:xfrm>
        </p:grpSpPr>
        <p:grpSp>
          <p:nvGrpSpPr>
            <p:cNvPr id="17" name="Group 16"/>
            <p:cNvGrpSpPr/>
            <p:nvPr/>
          </p:nvGrpSpPr>
          <p:grpSpPr>
            <a:xfrm flipH="1">
              <a:off x="3775990" y="4994814"/>
              <a:ext cx="291954" cy="473353"/>
              <a:chOff x="3995936" y="4274671"/>
              <a:chExt cx="929808" cy="1365586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3995936" y="4274671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34489" y="4301480"/>
                <a:ext cx="391255" cy="43204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061648" y="4445496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622104" y="4490695"/>
                <a:ext cx="216024" cy="21602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Arc 23"/>
              <p:cNvSpPr/>
              <p:nvPr/>
            </p:nvSpPr>
            <p:spPr>
              <a:xfrm rot="13714658">
                <a:off x="4352084" y="4604094"/>
                <a:ext cx="504056" cy="605176"/>
              </a:xfrm>
              <a:prstGeom prst="arc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5" name="Flowchart: Delay 24"/>
              <p:cNvSpPr/>
              <p:nvPr/>
            </p:nvSpPr>
            <p:spPr>
              <a:xfrm rot="5400000">
                <a:off x="4329034" y="5268307"/>
                <a:ext cx="252031" cy="491869"/>
              </a:xfrm>
              <a:prstGeom prst="flowChartDelay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3773024" y="4893204"/>
              <a:ext cx="150904" cy="7200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3955971" y="4893204"/>
              <a:ext cx="111973" cy="61353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Isosceles Triangle 25"/>
          <p:cNvSpPr/>
          <p:nvPr/>
        </p:nvSpPr>
        <p:spPr>
          <a:xfrm rot="7742584">
            <a:off x="6001333" y="3932798"/>
            <a:ext cx="576064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Isosceles Triangle 26"/>
          <p:cNvSpPr/>
          <p:nvPr/>
        </p:nvSpPr>
        <p:spPr>
          <a:xfrm rot="6266426">
            <a:off x="5659125" y="4769915"/>
            <a:ext cx="576064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 rot="17505802">
            <a:off x="7820998" y="2271876"/>
            <a:ext cx="15167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 rot="13088172">
            <a:off x="7707266" y="2933458"/>
            <a:ext cx="500328" cy="2921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 rot="10146494">
            <a:off x="7331402" y="3906853"/>
            <a:ext cx="500328" cy="2921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/>
          <p:cNvSpPr txBox="1"/>
          <p:nvPr/>
        </p:nvSpPr>
        <p:spPr>
          <a:xfrm>
            <a:off x="426409" y="6267169"/>
            <a:ext cx="21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Invader FLU Cell</a:t>
            </a:r>
            <a:endParaRPr lang="en-CA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666130" y="5372193"/>
            <a:ext cx="1462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FLU Antibody</a:t>
            </a:r>
            <a:endParaRPr lang="en-CA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596336" y="4323938"/>
            <a:ext cx="14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HIV Antibody</a:t>
            </a:r>
            <a:endParaRPr lang="en-CA" b="1" dirty="0"/>
          </a:p>
        </p:txBody>
      </p:sp>
      <p:sp>
        <p:nvSpPr>
          <p:cNvPr id="35" name="Rectangle 34"/>
          <p:cNvSpPr/>
          <p:nvPr/>
        </p:nvSpPr>
        <p:spPr>
          <a:xfrm rot="17505802">
            <a:off x="7871136" y="4656385"/>
            <a:ext cx="15167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6" name="Right Arrow 35"/>
          <p:cNvSpPr/>
          <p:nvPr/>
        </p:nvSpPr>
        <p:spPr>
          <a:xfrm rot="11549259">
            <a:off x="7412614" y="6207922"/>
            <a:ext cx="432048" cy="34603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Right Arrow 36"/>
          <p:cNvSpPr/>
          <p:nvPr/>
        </p:nvSpPr>
        <p:spPr>
          <a:xfrm rot="11549259">
            <a:off x="7772654" y="5343826"/>
            <a:ext cx="432048" cy="346038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TextBox 37"/>
          <p:cNvSpPr txBox="1"/>
          <p:nvPr/>
        </p:nvSpPr>
        <p:spPr>
          <a:xfrm>
            <a:off x="5940152" y="6453336"/>
            <a:ext cx="1789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Peanut Antibody</a:t>
            </a:r>
            <a:endParaRPr lang="en-CA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79512" y="3356992"/>
            <a:ext cx="1419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FLU Antigens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62499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Antigens - Antibodies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b="1" dirty="0" smtClean="0"/>
              <a:t>Antibodies are quite similar in structure</a:t>
            </a:r>
          </a:p>
          <a:p>
            <a:pPr marL="0" indent="0">
              <a:buNone/>
            </a:pPr>
            <a:endParaRPr lang="en-CA" sz="2800" b="1" dirty="0"/>
          </a:p>
          <a:p>
            <a:pPr marL="0" indent="0">
              <a:buNone/>
            </a:pPr>
            <a:r>
              <a:rPr lang="en-CA" sz="2800" b="1" dirty="0" smtClean="0"/>
              <a:t>The specificity comes from the tips of the Y shaped </a:t>
            </a:r>
          </a:p>
          <a:p>
            <a:pPr marL="0" indent="0">
              <a:buNone/>
            </a:pPr>
            <a:r>
              <a:rPr lang="en-CA" sz="2800" b="1" dirty="0" smtClean="0"/>
              <a:t>end – called </a:t>
            </a:r>
            <a:r>
              <a:rPr lang="en-CA" sz="2800" b="1" u="sng" dirty="0" smtClean="0"/>
              <a:t>VARIABLE REGIONS</a:t>
            </a:r>
            <a:endParaRPr lang="en-CA" sz="2800" u="sng" dirty="0"/>
          </a:p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4" name="Rectangle 3"/>
          <p:cNvSpPr/>
          <p:nvPr/>
        </p:nvSpPr>
        <p:spPr>
          <a:xfrm rot="17505802">
            <a:off x="6031342" y="3241012"/>
            <a:ext cx="15167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6" name="Isosceles Triangle 25"/>
          <p:cNvSpPr/>
          <p:nvPr/>
        </p:nvSpPr>
        <p:spPr>
          <a:xfrm rot="7742584">
            <a:off x="6001333" y="3932798"/>
            <a:ext cx="576064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Isosceles Triangle 26"/>
          <p:cNvSpPr/>
          <p:nvPr/>
        </p:nvSpPr>
        <p:spPr>
          <a:xfrm rot="6266426">
            <a:off x="5659125" y="4769915"/>
            <a:ext cx="576064" cy="432048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Rectangle 27"/>
          <p:cNvSpPr/>
          <p:nvPr/>
        </p:nvSpPr>
        <p:spPr>
          <a:xfrm rot="17505802">
            <a:off x="7820998" y="2271876"/>
            <a:ext cx="151676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en-US" sz="20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9" name="Oval 28"/>
          <p:cNvSpPr/>
          <p:nvPr/>
        </p:nvSpPr>
        <p:spPr>
          <a:xfrm rot="13088172">
            <a:off x="7707266" y="2933458"/>
            <a:ext cx="500328" cy="2921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 rot="10146494">
            <a:off x="7331402" y="3906853"/>
            <a:ext cx="500328" cy="29217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TextBox 32"/>
          <p:cNvSpPr txBox="1"/>
          <p:nvPr/>
        </p:nvSpPr>
        <p:spPr>
          <a:xfrm>
            <a:off x="7596336" y="4323938"/>
            <a:ext cx="1456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HIV Antibody</a:t>
            </a:r>
            <a:endParaRPr lang="en-CA" b="1" dirty="0"/>
          </a:p>
        </p:txBody>
      </p:sp>
      <p:grpSp>
        <p:nvGrpSpPr>
          <p:cNvPr id="41" name="Group 40"/>
          <p:cNvGrpSpPr/>
          <p:nvPr/>
        </p:nvGrpSpPr>
        <p:grpSpPr>
          <a:xfrm>
            <a:off x="5666130" y="5343826"/>
            <a:ext cx="2538572" cy="1210134"/>
            <a:chOff x="5666130" y="5343826"/>
            <a:chExt cx="2538572" cy="1210134"/>
          </a:xfrm>
        </p:grpSpPr>
        <p:sp>
          <p:nvSpPr>
            <p:cNvPr id="32" name="TextBox 31"/>
            <p:cNvSpPr txBox="1"/>
            <p:nvPr/>
          </p:nvSpPr>
          <p:spPr>
            <a:xfrm>
              <a:off x="5666130" y="5372193"/>
              <a:ext cx="14625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b="1" dirty="0" smtClean="0"/>
                <a:t>FLU Antibody</a:t>
              </a:r>
              <a:endParaRPr lang="en-CA" b="1" dirty="0"/>
            </a:p>
          </p:txBody>
        </p:sp>
        <p:sp>
          <p:nvSpPr>
            <p:cNvPr id="36" name="Right Arrow 35"/>
            <p:cNvSpPr/>
            <p:nvPr/>
          </p:nvSpPr>
          <p:spPr>
            <a:xfrm rot="11549259">
              <a:off x="7412614" y="6207922"/>
              <a:ext cx="432048" cy="34603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Right Arrow 36"/>
            <p:cNvSpPr/>
            <p:nvPr/>
          </p:nvSpPr>
          <p:spPr>
            <a:xfrm rot="11549259">
              <a:off x="7772654" y="5343826"/>
              <a:ext cx="432048" cy="34603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cxnSp>
        <p:nvCxnSpPr>
          <p:cNvPr id="6" name="Straight Arrow Connector 5"/>
          <p:cNvCxnSpPr/>
          <p:nvPr/>
        </p:nvCxnSpPr>
        <p:spPr>
          <a:xfrm>
            <a:off x="3583645" y="3789040"/>
            <a:ext cx="2664296" cy="3919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5364088" y="3212977"/>
            <a:ext cx="2376264" cy="2561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1821686" y="4869354"/>
            <a:ext cx="4274414" cy="1655990"/>
            <a:chOff x="5940152" y="5343826"/>
            <a:chExt cx="4274414" cy="1655990"/>
          </a:xfrm>
        </p:grpSpPr>
        <p:sp>
          <p:nvSpPr>
            <p:cNvPr id="44" name="Rectangle 43"/>
            <p:cNvSpPr/>
            <p:nvPr/>
          </p:nvSpPr>
          <p:spPr>
            <a:xfrm rot="17505802">
              <a:off x="7871136" y="4656385"/>
              <a:ext cx="1516762" cy="3170099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0" b="1" cap="none" spc="0" dirty="0" smtClean="0">
                  <a:ln w="18000">
                    <a:solidFill>
                      <a:schemeClr val="accent2">
                        <a:satMod val="140000"/>
                      </a:schemeClr>
                    </a:solidFill>
                    <a:prstDash val="solid"/>
                    <a:miter lim="800000"/>
                  </a:ln>
                  <a:solidFill>
                    <a:srgbClr val="FF0000"/>
                  </a:soli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</a:rPr>
                <a:t>Y</a:t>
              </a:r>
              <a:endParaRPr lang="en-US" sz="200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45" name="Right Arrow 44"/>
            <p:cNvSpPr/>
            <p:nvPr/>
          </p:nvSpPr>
          <p:spPr>
            <a:xfrm rot="11549259">
              <a:off x="7412614" y="6207922"/>
              <a:ext cx="432048" cy="34603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Right Arrow 45"/>
            <p:cNvSpPr/>
            <p:nvPr/>
          </p:nvSpPr>
          <p:spPr>
            <a:xfrm rot="11549259">
              <a:off x="7772654" y="5343826"/>
              <a:ext cx="432048" cy="346038"/>
            </a:xfrm>
            <a:prstGeom prst="rightArrow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940152" y="6453336"/>
              <a:ext cx="17898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b="1" dirty="0" smtClean="0"/>
                <a:t>Peanut Antibody</a:t>
              </a:r>
              <a:endParaRPr lang="en-CA" b="1" dirty="0"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>
            <a:off x="2884466" y="3897454"/>
            <a:ext cx="942689" cy="9966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43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ounded Rectangle 71683"/>
          <p:cNvSpPr/>
          <p:nvPr/>
        </p:nvSpPr>
        <p:spPr>
          <a:xfrm>
            <a:off x="126276" y="-891480"/>
            <a:ext cx="4517732" cy="876243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33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b="1" dirty="0" smtClean="0">
                <a:solidFill>
                  <a:srgbClr val="FF0000"/>
                </a:solidFill>
              </a:rPr>
              <a:t>Blood Clotting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803" y="1219327"/>
            <a:ext cx="8280400" cy="5472608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endParaRPr lang="en-US" sz="2400" dirty="0"/>
          </a:p>
          <a:p>
            <a:pPr marL="0" indent="0" algn="r">
              <a:buNone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2400" b="1" dirty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2400" b="1" dirty="0">
              <a:solidFill>
                <a:srgbClr val="7030A0"/>
              </a:solidFill>
            </a:endParaRPr>
          </a:p>
          <a:p>
            <a:pPr marL="0" indent="0" algn="r">
              <a:buNone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0" indent="0" algn="r"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Invading </a:t>
            </a:r>
            <a:r>
              <a:rPr lang="en-US" sz="2400" b="1" dirty="0">
                <a:solidFill>
                  <a:srgbClr val="7030A0"/>
                </a:solidFill>
              </a:rPr>
              <a:t>microbes </a:t>
            </a:r>
            <a:r>
              <a:rPr lang="en-US" sz="2400" dirty="0"/>
              <a:t>cannot </a:t>
            </a:r>
          </a:p>
          <a:p>
            <a:pPr marL="0" indent="0" algn="r">
              <a:buNone/>
            </a:pPr>
            <a:r>
              <a:rPr lang="en-US" sz="2400" dirty="0"/>
              <a:t>gain access and red blood </a:t>
            </a:r>
          </a:p>
          <a:p>
            <a:pPr marL="0" indent="0" algn="r">
              <a:buNone/>
            </a:pPr>
            <a:r>
              <a:rPr lang="en-US" sz="2400" dirty="0"/>
              <a:t>cells cannot escape, but </a:t>
            </a:r>
          </a:p>
          <a:p>
            <a:pPr marL="0" indent="0" algn="r">
              <a:buNone/>
            </a:pPr>
            <a:r>
              <a:rPr lang="en-US" sz="2400" dirty="0"/>
              <a:t>white blood cells can crawl </a:t>
            </a:r>
          </a:p>
          <a:p>
            <a:pPr marL="0" indent="0" algn="r">
              <a:buNone/>
            </a:pPr>
            <a:r>
              <a:rPr lang="en-US" sz="2400" dirty="0"/>
              <a:t>in and kill any unwanted </a:t>
            </a:r>
          </a:p>
          <a:p>
            <a:pPr marL="0" indent="0" algn="r">
              <a:buNone/>
            </a:pPr>
            <a:r>
              <a:rPr lang="en-US" sz="2400" dirty="0"/>
              <a:t>visitors.</a:t>
            </a:r>
          </a:p>
          <a:p>
            <a:pPr eaLnBrk="1" hangingPunct="1"/>
            <a:endParaRPr lang="en-US" b="1" dirty="0" smtClean="0"/>
          </a:p>
        </p:txBody>
      </p:sp>
      <p:grpSp>
        <p:nvGrpSpPr>
          <p:cNvPr id="71683" name="Group 71682"/>
          <p:cNvGrpSpPr/>
          <p:nvPr/>
        </p:nvGrpSpPr>
        <p:grpSpPr>
          <a:xfrm>
            <a:off x="179512" y="727360"/>
            <a:ext cx="4464496" cy="4900634"/>
            <a:chOff x="358923" y="727360"/>
            <a:chExt cx="4464496" cy="4900634"/>
          </a:xfrm>
        </p:grpSpPr>
        <p:grpSp>
          <p:nvGrpSpPr>
            <p:cNvPr id="31" name="Group 30"/>
            <p:cNvGrpSpPr/>
            <p:nvPr/>
          </p:nvGrpSpPr>
          <p:grpSpPr>
            <a:xfrm>
              <a:off x="358923" y="727360"/>
              <a:ext cx="4464496" cy="4900634"/>
              <a:chOff x="433205" y="1482285"/>
              <a:chExt cx="4464496" cy="4401941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433205" y="1482285"/>
                <a:ext cx="3955177" cy="4401941"/>
                <a:chOff x="751394" y="1979387"/>
                <a:chExt cx="2997273" cy="3825877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751394" y="1979387"/>
                  <a:ext cx="2997273" cy="3816424"/>
                  <a:chOff x="419378" y="1988840"/>
                  <a:chExt cx="2997273" cy="3816424"/>
                </a:xfrm>
              </p:grpSpPr>
              <p:sp>
                <p:nvSpPr>
                  <p:cNvPr id="2" name="Oval 1"/>
                  <p:cNvSpPr/>
                  <p:nvPr/>
                </p:nvSpPr>
                <p:spPr>
                  <a:xfrm>
                    <a:off x="419378" y="1988840"/>
                    <a:ext cx="936104" cy="36004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6" name="Oval 5"/>
                  <p:cNvSpPr/>
                  <p:nvPr/>
                </p:nvSpPr>
                <p:spPr>
                  <a:xfrm>
                    <a:off x="1907704" y="2024011"/>
                    <a:ext cx="936104" cy="360040"/>
                  </a:xfrm>
                  <a:prstGeom prst="ellipse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3" name="Isosceles Triangle 2"/>
                  <p:cNvSpPr/>
                  <p:nvPr/>
                </p:nvSpPr>
                <p:spPr>
                  <a:xfrm>
                    <a:off x="2231740" y="2096852"/>
                    <a:ext cx="288032" cy="324036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4" name="Oval 3"/>
                  <p:cNvSpPr/>
                  <p:nvPr/>
                </p:nvSpPr>
                <p:spPr>
                  <a:xfrm>
                    <a:off x="2267744" y="2564904"/>
                    <a:ext cx="252028" cy="360040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9" name="Oval 8"/>
                  <p:cNvSpPr/>
                  <p:nvPr/>
                </p:nvSpPr>
                <p:spPr>
                  <a:xfrm>
                    <a:off x="545392" y="3643399"/>
                    <a:ext cx="252028" cy="360040"/>
                  </a:xfrm>
                  <a:prstGeom prst="ellipse">
                    <a:avLst/>
                  </a:prstGeom>
                  <a:solidFill>
                    <a:schemeClr val="accent6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887430" y="3643399"/>
                    <a:ext cx="100227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CA" dirty="0" smtClean="0"/>
                      <a:t>+ Ca</a:t>
                    </a:r>
                    <a:r>
                      <a:rPr lang="en-CA" baseline="30000" dirty="0" smtClean="0"/>
                      <a:t>2+</a:t>
                    </a:r>
                    <a:endParaRPr lang="en-CA" baseline="30000" dirty="0"/>
                  </a:p>
                </p:txBody>
              </p:sp>
              <p:sp>
                <p:nvSpPr>
                  <p:cNvPr id="7" name="Rectangle 6"/>
                  <p:cNvSpPr/>
                  <p:nvPr/>
                </p:nvSpPr>
                <p:spPr>
                  <a:xfrm>
                    <a:off x="2029607" y="3643399"/>
                    <a:ext cx="1387044" cy="360040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" name="Rectangle 11"/>
                  <p:cNvSpPr/>
                  <p:nvPr/>
                </p:nvSpPr>
                <p:spPr>
                  <a:xfrm>
                    <a:off x="1155297" y="4509120"/>
                    <a:ext cx="896423" cy="288032"/>
                  </a:xfrm>
                  <a:prstGeom prst="rect">
                    <a:avLst/>
                  </a:prstGeom>
                  <a:solidFill>
                    <a:srgbClr val="00B05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" name="Rounded Rectangle 7"/>
                  <p:cNvSpPr/>
                  <p:nvPr/>
                </p:nvSpPr>
                <p:spPr>
                  <a:xfrm>
                    <a:off x="545392" y="5373216"/>
                    <a:ext cx="883963" cy="432048"/>
                  </a:xfrm>
                  <a:prstGeom prst="round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" name="Rounded Rectangle 13"/>
                  <p:cNvSpPr/>
                  <p:nvPr/>
                </p:nvSpPr>
                <p:spPr>
                  <a:xfrm>
                    <a:off x="2231740" y="5495292"/>
                    <a:ext cx="810090" cy="216024"/>
                  </a:xfrm>
                  <a:prstGeom prst="roundRect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cxnSp>
              <p:nvCxnSpPr>
                <p:cNvPr id="13" name="Straight Arrow Connector 12"/>
                <p:cNvCxnSpPr/>
                <p:nvPr/>
              </p:nvCxnSpPr>
              <p:spPr>
                <a:xfrm>
                  <a:off x="1751667" y="2168860"/>
                  <a:ext cx="44625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1761371" y="3828065"/>
                  <a:ext cx="44625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flipH="1">
                  <a:off x="2645786" y="4225401"/>
                  <a:ext cx="342038" cy="309437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flipV="1">
                  <a:off x="1876580" y="5589240"/>
                  <a:ext cx="632291" cy="1406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" name="Explosion 1 17"/>
                <p:cNvSpPr/>
                <p:nvPr/>
              </p:nvSpPr>
              <p:spPr>
                <a:xfrm>
                  <a:off x="1979712" y="5373216"/>
                  <a:ext cx="311874" cy="432048"/>
                </a:xfrm>
                <a:prstGeom prst="irregularSeal1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cxnSp>
              <p:nvCxnSpPr>
                <p:cNvPr id="27" name="Straight Arrow Connector 26"/>
                <p:cNvCxnSpPr/>
                <p:nvPr/>
              </p:nvCxnSpPr>
              <p:spPr>
                <a:xfrm flipH="1">
                  <a:off x="2195736" y="4869160"/>
                  <a:ext cx="26393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/>
              <p:cNvCxnSpPr/>
              <p:nvPr/>
            </p:nvCxnSpPr>
            <p:spPr>
              <a:xfrm flipV="1">
                <a:off x="3798993" y="5203388"/>
                <a:ext cx="653270" cy="18373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3571400" y="4611487"/>
                <a:ext cx="13263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b="1" dirty="0" smtClean="0"/>
                  <a:t>To Cut</a:t>
                </a:r>
                <a:endParaRPr lang="en-CA" b="1" dirty="0"/>
              </a:p>
            </p:txBody>
          </p:sp>
        </p:grpSp>
        <p:sp>
          <p:nvSpPr>
            <p:cNvPr id="71680" name="TextBox 71679"/>
            <p:cNvSpPr txBox="1"/>
            <p:nvPr/>
          </p:nvSpPr>
          <p:spPr>
            <a:xfrm>
              <a:off x="525210" y="727507"/>
              <a:ext cx="10689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Platelet</a:t>
              </a:r>
              <a:endParaRPr lang="en-CA" b="1" dirty="0"/>
            </a:p>
          </p:txBody>
        </p:sp>
        <p:sp>
          <p:nvSpPr>
            <p:cNvPr id="71681" name="TextBox 71680"/>
            <p:cNvSpPr txBox="1"/>
            <p:nvPr/>
          </p:nvSpPr>
          <p:spPr>
            <a:xfrm>
              <a:off x="1979801" y="1917352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Thromboplastin</a:t>
              </a:r>
              <a:endParaRPr lang="en-CA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609943" y="2910699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Prothrombin</a:t>
              </a:r>
              <a:endParaRPr lang="en-CA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397638" y="3911274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/>
                <a:t>T</a:t>
              </a:r>
              <a:r>
                <a:rPr lang="en-CA" b="1" dirty="0" smtClean="0"/>
                <a:t>hrombin</a:t>
              </a:r>
              <a:endParaRPr lang="en-CA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882393" y="5168190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Fibrin</a:t>
              </a:r>
              <a:endParaRPr lang="en-CA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1922" y="5126213"/>
              <a:ext cx="17658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err="1" smtClean="0"/>
                <a:t>Fibrinogin</a:t>
              </a:r>
              <a:endParaRPr lang="en-CA" b="1" dirty="0"/>
            </a:p>
          </p:txBody>
        </p:sp>
      </p:grpSp>
      <p:sp>
        <p:nvSpPr>
          <p:cNvPr id="71685" name="Explosion 2 71684"/>
          <p:cNvSpPr/>
          <p:nvPr/>
        </p:nvSpPr>
        <p:spPr>
          <a:xfrm rot="20841917">
            <a:off x="4158786" y="3218239"/>
            <a:ext cx="970443" cy="2124734"/>
          </a:xfrm>
          <a:prstGeom prst="irregularSeal2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ounded Rectangle 43"/>
          <p:cNvSpPr/>
          <p:nvPr/>
        </p:nvSpPr>
        <p:spPr>
          <a:xfrm rot="2119260">
            <a:off x="4134689" y="4381116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Rounded Rectangle 44"/>
          <p:cNvSpPr/>
          <p:nvPr/>
        </p:nvSpPr>
        <p:spPr>
          <a:xfrm>
            <a:off x="4090559" y="386232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Rounded Rectangle 45"/>
          <p:cNvSpPr/>
          <p:nvPr/>
        </p:nvSpPr>
        <p:spPr>
          <a:xfrm rot="18339380">
            <a:off x="4180965" y="476244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Rounded Rectangle 46"/>
          <p:cNvSpPr/>
          <p:nvPr/>
        </p:nvSpPr>
        <p:spPr>
          <a:xfrm rot="7996242">
            <a:off x="4180965" y="3862327"/>
            <a:ext cx="575678" cy="138355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71688" name="Group 71687"/>
          <p:cNvGrpSpPr/>
          <p:nvPr/>
        </p:nvGrpSpPr>
        <p:grpSpPr>
          <a:xfrm>
            <a:off x="5106015" y="3335570"/>
            <a:ext cx="497376" cy="633491"/>
            <a:chOff x="5911552" y="4107626"/>
            <a:chExt cx="532656" cy="762398"/>
          </a:xfrm>
        </p:grpSpPr>
        <p:sp>
          <p:nvSpPr>
            <p:cNvPr id="11" name="Heptagon 10"/>
            <p:cNvSpPr/>
            <p:nvPr/>
          </p:nvSpPr>
          <p:spPr>
            <a:xfrm>
              <a:off x="5911552" y="4107626"/>
              <a:ext cx="532656" cy="762398"/>
            </a:xfrm>
            <a:prstGeom prst="heptagon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6004969" y="4334407"/>
              <a:ext cx="151207" cy="8276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6222244" y="4290319"/>
              <a:ext cx="149956" cy="1268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041326" y="4725144"/>
              <a:ext cx="27344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6183071" y="4505073"/>
              <a:ext cx="0" cy="6796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941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40" y="260648"/>
            <a:ext cx="7772400" cy="1143000"/>
          </a:xfrm>
        </p:spPr>
        <p:txBody>
          <a:bodyPr/>
          <a:lstStyle/>
          <a:p>
            <a:pPr eaLnBrk="1" hangingPunct="1"/>
            <a:r>
              <a:rPr lang="en-GB" b="1" dirty="0" smtClean="0"/>
              <a:t>Blood Groups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90464"/>
            <a:ext cx="7772400" cy="4114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i="1" dirty="0" smtClean="0"/>
              <a:t>The different blood groups are due to…</a:t>
            </a:r>
          </a:p>
          <a:p>
            <a:pPr marL="0" indent="0" eaLnBrk="1" hangingPunct="1">
              <a:buNone/>
            </a:pPr>
            <a:endParaRPr lang="en-GB" i="1" u="sng" dirty="0"/>
          </a:p>
          <a:p>
            <a:pPr marL="0" indent="0" eaLnBrk="1" hangingPunct="1">
              <a:buNone/>
            </a:pPr>
            <a:r>
              <a:rPr lang="en-GB" b="1" i="1" u="sng" dirty="0" smtClean="0">
                <a:solidFill>
                  <a:srgbClr val="FF0000"/>
                </a:solidFill>
              </a:rPr>
              <a:t>…Glycoproteins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Char char="-"/>
            </a:pPr>
            <a:r>
              <a:rPr lang="en-GB" dirty="0" smtClean="0"/>
              <a:t>large chemical complexes, made from</a:t>
            </a:r>
          </a:p>
          <a:p>
            <a:pPr marL="0" indent="0" eaLnBrk="1" hangingPunct="1">
              <a:buNone/>
            </a:pPr>
            <a:r>
              <a:rPr lang="en-GB" dirty="0"/>
              <a:t> </a:t>
            </a:r>
            <a:r>
              <a:rPr lang="en-GB" dirty="0" smtClean="0"/>
              <a:t>   carbohydrates and protein. </a:t>
            </a:r>
          </a:p>
          <a:p>
            <a:pPr marL="0" indent="0" eaLnBrk="1" hangingPunct="1">
              <a:buNone/>
            </a:pPr>
            <a:r>
              <a:rPr lang="en-GB" dirty="0" smtClean="0"/>
              <a:t>-   Found on cell membranes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580112" y="4437112"/>
            <a:ext cx="4032448" cy="2952328"/>
            <a:chOff x="5580112" y="4437112"/>
            <a:chExt cx="4032448" cy="2952328"/>
          </a:xfrm>
        </p:grpSpPr>
        <p:sp>
          <p:nvSpPr>
            <p:cNvPr id="2" name="Oval 1"/>
            <p:cNvSpPr/>
            <p:nvPr/>
          </p:nvSpPr>
          <p:spPr>
            <a:xfrm>
              <a:off x="6660232" y="4437112"/>
              <a:ext cx="2952328" cy="2952328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 w="793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" name="5-Point Star 2"/>
            <p:cNvSpPr/>
            <p:nvPr/>
          </p:nvSpPr>
          <p:spPr>
            <a:xfrm>
              <a:off x="7092280" y="4517713"/>
              <a:ext cx="360040" cy="360040"/>
            </a:xfrm>
            <a:prstGeom prst="star5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5580112" y="4697733"/>
              <a:ext cx="1368152" cy="315443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299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41313"/>
            <a:ext cx="7772400" cy="1143000"/>
          </a:xfrm>
        </p:spPr>
        <p:txBody>
          <a:bodyPr/>
          <a:lstStyle/>
          <a:p>
            <a:pPr eaLnBrk="1" hangingPunct="1"/>
            <a:r>
              <a:rPr lang="en-GB" b="1" dirty="0" smtClean="0"/>
              <a:t>Blood Groups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105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 smtClean="0"/>
              <a:t>Blood types - A, B, AB, and O</a:t>
            </a:r>
          </a:p>
          <a:p>
            <a:pPr eaLnBrk="1" hangingPunct="1"/>
            <a:endParaRPr lang="en-GB" dirty="0" smtClean="0"/>
          </a:p>
          <a:p>
            <a:pPr marL="0" indent="0" eaLnBrk="1" hangingPunct="1">
              <a:buNone/>
            </a:pPr>
            <a:r>
              <a:rPr lang="en-GB" dirty="0"/>
              <a:t>P</a:t>
            </a:r>
            <a:r>
              <a:rPr lang="en-GB" dirty="0" smtClean="0"/>
              <a:t>eople with type:</a:t>
            </a:r>
          </a:p>
          <a:p>
            <a:pPr lvl="1" eaLnBrk="1" hangingPunct="1"/>
            <a:r>
              <a:rPr lang="en-GB" u="sng" dirty="0" smtClean="0"/>
              <a:t>Type A </a:t>
            </a:r>
            <a:r>
              <a:rPr lang="en-GB" dirty="0" smtClean="0"/>
              <a:t>- glycoprotein A on the red blood cell membrane</a:t>
            </a:r>
          </a:p>
          <a:p>
            <a:pPr lvl="1" eaLnBrk="1" hangingPunct="1"/>
            <a:r>
              <a:rPr lang="en-GB" u="sng" dirty="0" smtClean="0"/>
              <a:t>Type B </a:t>
            </a:r>
            <a:r>
              <a:rPr lang="en-GB" dirty="0" smtClean="0"/>
              <a:t>– glycoprotein B</a:t>
            </a:r>
          </a:p>
          <a:p>
            <a:pPr lvl="1" eaLnBrk="1" hangingPunct="1"/>
            <a:r>
              <a:rPr lang="en-GB" u="sng" dirty="0" smtClean="0"/>
              <a:t>Type AB </a:t>
            </a:r>
            <a:r>
              <a:rPr lang="en-GB" dirty="0" smtClean="0"/>
              <a:t>- both glycoproteins</a:t>
            </a:r>
          </a:p>
          <a:p>
            <a:pPr lvl="1" eaLnBrk="1" hangingPunct="1"/>
            <a:r>
              <a:rPr lang="en-GB" u="sng" dirty="0" smtClean="0"/>
              <a:t>Type O</a:t>
            </a:r>
            <a:r>
              <a:rPr lang="en-GB" dirty="0" smtClean="0"/>
              <a:t> - </a:t>
            </a:r>
            <a:r>
              <a:rPr lang="en-GB" b="1" dirty="0" smtClean="0"/>
              <a:t>no marker proteins</a:t>
            </a:r>
          </a:p>
        </p:txBody>
      </p:sp>
      <p:sp>
        <p:nvSpPr>
          <p:cNvPr id="5" name="Oval 4"/>
          <p:cNvSpPr/>
          <p:nvPr/>
        </p:nvSpPr>
        <p:spPr>
          <a:xfrm>
            <a:off x="6660232" y="4437112"/>
            <a:ext cx="2952328" cy="295232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793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22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Agglutination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i="1" u="sng" dirty="0" smtClean="0"/>
              <a:t>Agglutination</a:t>
            </a:r>
            <a:r>
              <a:rPr lang="en-GB" dirty="0" smtClean="0"/>
              <a:t> - clumping of blood cells caused by antigens and antibodies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if transfused blood does</a:t>
            </a:r>
          </a:p>
          <a:p>
            <a:pPr marL="0" indent="0" eaLnBrk="1" hangingPunct="1">
              <a:buNone/>
            </a:pPr>
            <a:r>
              <a:rPr lang="en-GB" dirty="0" smtClean="0"/>
              <a:t> not match it will agglutinate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Agglutinated </a:t>
            </a:r>
            <a:r>
              <a:rPr lang="en-GB" dirty="0"/>
              <a:t>blood cannot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pass </a:t>
            </a:r>
            <a:r>
              <a:rPr lang="en-GB" dirty="0"/>
              <a:t>through capillaries (trouble)</a:t>
            </a:r>
          </a:p>
          <a:p>
            <a:pPr marL="0" indent="0" eaLnBrk="1" hangingPunct="1">
              <a:buNone/>
            </a:pPr>
            <a:endParaRPr lang="en-GB" dirty="0" smtClean="0"/>
          </a:p>
        </p:txBody>
      </p:sp>
      <p:pic>
        <p:nvPicPr>
          <p:cNvPr id="13314" name="Picture 2" descr="http://ts4.mm.bing.net/images/thumbnail.aspx?q=4527785095792743&amp;id=af7837215ba97900b2bfb7d7e8bc393e&amp;url=http%3a%2f%2fwww.biologymad.com%2fImmunology%2fagglutin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188" y="2780928"/>
            <a:ext cx="3959812" cy="256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MARTInkAnnotation6"/>
          <p:cNvSpPr/>
          <p:nvPr/>
        </p:nvSpPr>
        <p:spPr>
          <a:xfrm>
            <a:off x="5938496" y="2902181"/>
            <a:ext cx="712232" cy="741073"/>
          </a:xfrm>
          <a:custGeom>
            <a:avLst/>
            <a:gdLst/>
            <a:ahLst/>
            <a:cxnLst/>
            <a:rect l="0" t="0" r="0" b="0"/>
            <a:pathLst>
              <a:path w="712232" h="741073">
                <a:moveTo>
                  <a:pt x="401582" y="8897"/>
                </a:moveTo>
                <a:lnTo>
                  <a:pt x="396842" y="4157"/>
                </a:lnTo>
                <a:lnTo>
                  <a:pt x="393461" y="2760"/>
                </a:lnTo>
                <a:lnTo>
                  <a:pt x="376423" y="519"/>
                </a:lnTo>
                <a:lnTo>
                  <a:pt x="358468" y="77"/>
                </a:lnTo>
                <a:lnTo>
                  <a:pt x="341624" y="0"/>
                </a:lnTo>
                <a:lnTo>
                  <a:pt x="327309" y="2628"/>
                </a:lnTo>
                <a:lnTo>
                  <a:pt x="305161" y="7039"/>
                </a:lnTo>
                <a:lnTo>
                  <a:pt x="283385" y="10993"/>
                </a:lnTo>
                <a:lnTo>
                  <a:pt x="267691" y="15782"/>
                </a:lnTo>
                <a:lnTo>
                  <a:pt x="254100" y="21217"/>
                </a:lnTo>
                <a:lnTo>
                  <a:pt x="228216" y="38928"/>
                </a:lnTo>
                <a:lnTo>
                  <a:pt x="204032" y="50758"/>
                </a:lnTo>
                <a:lnTo>
                  <a:pt x="186782" y="60906"/>
                </a:lnTo>
                <a:lnTo>
                  <a:pt x="171840" y="74676"/>
                </a:lnTo>
                <a:lnTo>
                  <a:pt x="157592" y="89726"/>
                </a:lnTo>
                <a:lnTo>
                  <a:pt x="132836" y="110347"/>
                </a:lnTo>
                <a:lnTo>
                  <a:pt x="115452" y="126416"/>
                </a:lnTo>
                <a:lnTo>
                  <a:pt x="88931" y="152197"/>
                </a:lnTo>
                <a:lnTo>
                  <a:pt x="73780" y="172466"/>
                </a:lnTo>
                <a:lnTo>
                  <a:pt x="60431" y="193712"/>
                </a:lnTo>
                <a:lnTo>
                  <a:pt x="47884" y="213076"/>
                </a:lnTo>
                <a:lnTo>
                  <a:pt x="35693" y="234250"/>
                </a:lnTo>
                <a:lnTo>
                  <a:pt x="24653" y="255898"/>
                </a:lnTo>
                <a:lnTo>
                  <a:pt x="16439" y="275441"/>
                </a:lnTo>
                <a:lnTo>
                  <a:pt x="9480" y="296694"/>
                </a:lnTo>
                <a:lnTo>
                  <a:pt x="4073" y="318377"/>
                </a:lnTo>
                <a:lnTo>
                  <a:pt x="1669" y="337936"/>
                </a:lnTo>
                <a:lnTo>
                  <a:pt x="601" y="359197"/>
                </a:lnTo>
                <a:lnTo>
                  <a:pt x="0" y="390833"/>
                </a:lnTo>
                <a:lnTo>
                  <a:pt x="851" y="410818"/>
                </a:lnTo>
                <a:lnTo>
                  <a:pt x="4537" y="432930"/>
                </a:lnTo>
                <a:lnTo>
                  <a:pt x="12128" y="453341"/>
                </a:lnTo>
                <a:lnTo>
                  <a:pt x="21124" y="473326"/>
                </a:lnTo>
                <a:lnTo>
                  <a:pt x="28430" y="495438"/>
                </a:lnTo>
                <a:lnTo>
                  <a:pt x="37630" y="515848"/>
                </a:lnTo>
                <a:lnTo>
                  <a:pt x="48334" y="534842"/>
                </a:lnTo>
                <a:lnTo>
                  <a:pt x="59705" y="553205"/>
                </a:lnTo>
                <a:lnTo>
                  <a:pt x="74020" y="573934"/>
                </a:lnTo>
                <a:lnTo>
                  <a:pt x="89312" y="595384"/>
                </a:lnTo>
                <a:lnTo>
                  <a:pt x="102722" y="614840"/>
                </a:lnTo>
                <a:lnTo>
                  <a:pt x="117943" y="633408"/>
                </a:lnTo>
                <a:lnTo>
                  <a:pt x="134630" y="650591"/>
                </a:lnTo>
                <a:lnTo>
                  <a:pt x="151968" y="664842"/>
                </a:lnTo>
                <a:lnTo>
                  <a:pt x="169596" y="677790"/>
                </a:lnTo>
                <a:lnTo>
                  <a:pt x="196254" y="696236"/>
                </a:lnTo>
                <a:lnTo>
                  <a:pt x="231929" y="720247"/>
                </a:lnTo>
                <a:lnTo>
                  <a:pt x="252428" y="729535"/>
                </a:lnTo>
                <a:lnTo>
                  <a:pt x="273776" y="735977"/>
                </a:lnTo>
                <a:lnTo>
                  <a:pt x="293186" y="738841"/>
                </a:lnTo>
                <a:lnTo>
                  <a:pt x="314381" y="740114"/>
                </a:lnTo>
                <a:lnTo>
                  <a:pt x="336037" y="740679"/>
                </a:lnTo>
                <a:lnTo>
                  <a:pt x="388064" y="741072"/>
                </a:lnTo>
                <a:lnTo>
                  <a:pt x="408472" y="735814"/>
                </a:lnTo>
                <a:lnTo>
                  <a:pt x="427465" y="727854"/>
                </a:lnTo>
                <a:lnTo>
                  <a:pt x="445828" y="721009"/>
                </a:lnTo>
                <a:lnTo>
                  <a:pt x="463911" y="709368"/>
                </a:lnTo>
                <a:lnTo>
                  <a:pt x="481870" y="695265"/>
                </a:lnTo>
                <a:lnTo>
                  <a:pt x="531328" y="659232"/>
                </a:lnTo>
                <a:lnTo>
                  <a:pt x="551521" y="639578"/>
                </a:lnTo>
                <a:lnTo>
                  <a:pt x="569425" y="618606"/>
                </a:lnTo>
                <a:lnTo>
                  <a:pt x="583997" y="599363"/>
                </a:lnTo>
                <a:lnTo>
                  <a:pt x="608097" y="567055"/>
                </a:lnTo>
                <a:lnTo>
                  <a:pt x="625328" y="546686"/>
                </a:lnTo>
                <a:lnTo>
                  <a:pt x="641916" y="526719"/>
                </a:lnTo>
                <a:lnTo>
                  <a:pt x="655903" y="504616"/>
                </a:lnTo>
                <a:lnTo>
                  <a:pt x="666088" y="481563"/>
                </a:lnTo>
                <a:lnTo>
                  <a:pt x="670193" y="469860"/>
                </a:lnTo>
                <a:lnTo>
                  <a:pt x="680045" y="443626"/>
                </a:lnTo>
                <a:lnTo>
                  <a:pt x="685451" y="429685"/>
                </a:lnTo>
                <a:lnTo>
                  <a:pt x="690047" y="416423"/>
                </a:lnTo>
                <a:lnTo>
                  <a:pt x="694102" y="403612"/>
                </a:lnTo>
                <a:lnTo>
                  <a:pt x="701255" y="378795"/>
                </a:lnTo>
                <a:lnTo>
                  <a:pt x="707742" y="354536"/>
                </a:lnTo>
                <a:lnTo>
                  <a:pt x="709868" y="342510"/>
                </a:lnTo>
                <a:lnTo>
                  <a:pt x="711286" y="330525"/>
                </a:lnTo>
                <a:lnTo>
                  <a:pt x="712231" y="318565"/>
                </a:lnTo>
                <a:lnTo>
                  <a:pt x="711869" y="306624"/>
                </a:lnTo>
                <a:lnTo>
                  <a:pt x="710635" y="294694"/>
                </a:lnTo>
                <a:lnTo>
                  <a:pt x="706618" y="271848"/>
                </a:lnTo>
                <a:lnTo>
                  <a:pt x="701527" y="251772"/>
                </a:lnTo>
                <a:lnTo>
                  <a:pt x="693310" y="232927"/>
                </a:lnTo>
                <a:lnTo>
                  <a:pt x="683044" y="214630"/>
                </a:lnTo>
                <a:lnTo>
                  <a:pt x="671867" y="196576"/>
                </a:lnTo>
                <a:lnTo>
                  <a:pt x="657638" y="178631"/>
                </a:lnTo>
                <a:lnTo>
                  <a:pt x="641393" y="161725"/>
                </a:lnTo>
                <a:lnTo>
                  <a:pt x="615512" y="140059"/>
                </a:lnTo>
                <a:lnTo>
                  <a:pt x="597865" y="123746"/>
                </a:lnTo>
                <a:lnTo>
                  <a:pt x="577454" y="109220"/>
                </a:lnTo>
                <a:lnTo>
                  <a:pt x="556146" y="96149"/>
                </a:lnTo>
                <a:lnTo>
                  <a:pt x="536754" y="83725"/>
                </a:lnTo>
                <a:lnTo>
                  <a:pt x="515568" y="71589"/>
                </a:lnTo>
                <a:lnTo>
                  <a:pt x="504362" y="65575"/>
                </a:lnTo>
                <a:lnTo>
                  <a:pt x="492922" y="60573"/>
                </a:lnTo>
                <a:lnTo>
                  <a:pt x="481327" y="56246"/>
                </a:lnTo>
                <a:lnTo>
                  <a:pt x="469628" y="52369"/>
                </a:lnTo>
                <a:lnTo>
                  <a:pt x="457861" y="48793"/>
                </a:lnTo>
                <a:lnTo>
                  <a:pt x="434202" y="42173"/>
                </a:lnTo>
                <a:lnTo>
                  <a:pt x="387667" y="29838"/>
                </a:lnTo>
                <a:lnTo>
                  <a:pt x="367617" y="23827"/>
                </a:lnTo>
                <a:lnTo>
                  <a:pt x="348783" y="20494"/>
                </a:lnTo>
                <a:lnTo>
                  <a:pt x="326737" y="18617"/>
                </a:lnTo>
                <a:lnTo>
                  <a:pt x="312285" y="17827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60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Agglutination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i="1" u="sng" dirty="0" smtClean="0"/>
              <a:t>Agglutination</a:t>
            </a:r>
            <a:r>
              <a:rPr lang="en-GB" dirty="0" smtClean="0"/>
              <a:t> - clumping of blood cells caused by antigens and antibodies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 eaLnBrk="1" hangingPunct="1">
              <a:buNone/>
            </a:pP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if transfused blood does</a:t>
            </a:r>
          </a:p>
          <a:p>
            <a:pPr marL="0" indent="0" eaLnBrk="1" hangingPunct="1">
              <a:buNone/>
            </a:pPr>
            <a:r>
              <a:rPr lang="en-GB" dirty="0" smtClean="0"/>
              <a:t> not match it will agglutinate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Agglutinated </a:t>
            </a:r>
            <a:r>
              <a:rPr lang="en-GB" dirty="0"/>
              <a:t>blood cannot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pass </a:t>
            </a:r>
            <a:r>
              <a:rPr lang="en-GB" dirty="0"/>
              <a:t>through capillaries (trouble)</a:t>
            </a:r>
          </a:p>
          <a:p>
            <a:pPr marL="0" indent="0" eaLnBrk="1" hangingPunct="1">
              <a:buNone/>
            </a:pPr>
            <a:endParaRPr lang="en-GB" dirty="0" smtClean="0"/>
          </a:p>
        </p:txBody>
      </p:sp>
      <p:pic>
        <p:nvPicPr>
          <p:cNvPr id="13314" name="Picture 2" descr="http://ts4.mm.bing.net/images/thumbnail.aspx?q=4527785095792743&amp;id=af7837215ba97900b2bfb7d7e8bc393e&amp;url=http%3a%2f%2fwww.biologymad.com%2fImmunology%2fagglutin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188" y="2780928"/>
            <a:ext cx="3959812" cy="256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0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07288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800" b="1" u="sng" dirty="0" smtClean="0">
                <a:sym typeface="Wingdings" pitchFamily="2" charset="2"/>
              </a:rPr>
              <a:t>The Skin</a:t>
            </a:r>
          </a:p>
          <a:p>
            <a:pPr>
              <a:buFont typeface="Wingdings"/>
              <a:buChar char="à"/>
            </a:pPr>
            <a:r>
              <a:rPr lang="en-CA" sz="1800" dirty="0" smtClean="0">
                <a:sym typeface="Wingdings" pitchFamily="2" charset="2"/>
              </a:rPr>
              <a:t>Acts </a:t>
            </a:r>
            <a:r>
              <a:rPr lang="en-CA" sz="1800" dirty="0">
                <a:sym typeface="Wingdings" pitchFamily="2" charset="2"/>
              </a:rPr>
              <a:t>as </a:t>
            </a:r>
            <a:r>
              <a:rPr lang="en-CA" sz="1800" b="1" dirty="0">
                <a:sym typeface="Wingdings" pitchFamily="2" charset="2"/>
              </a:rPr>
              <a:t>Protective Barrier </a:t>
            </a:r>
            <a:r>
              <a:rPr lang="en-CA" sz="1800" dirty="0" smtClean="0">
                <a:sym typeface="Wingdings" pitchFamily="2" charset="2"/>
              </a:rPr>
              <a:t>(can’t </a:t>
            </a:r>
            <a:r>
              <a:rPr lang="en-CA" sz="1800" dirty="0">
                <a:sym typeface="Wingdings" pitchFamily="2" charset="2"/>
              </a:rPr>
              <a:t>be penetrated by bacteria or </a:t>
            </a:r>
            <a:r>
              <a:rPr lang="en-CA" sz="1800" dirty="0" smtClean="0">
                <a:sym typeface="Wingdings" pitchFamily="2" charset="2"/>
              </a:rPr>
              <a:t>viruses)</a:t>
            </a:r>
            <a:endParaRPr lang="en-CA" sz="1800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sz="1800" dirty="0" smtClean="0">
                <a:sym typeface="Wingdings" pitchFamily="2" charset="2"/>
              </a:rPr>
              <a:t> </a:t>
            </a:r>
            <a:r>
              <a:rPr lang="en-CA" sz="1800" dirty="0">
                <a:sym typeface="Wingdings" pitchFamily="2" charset="2"/>
              </a:rPr>
              <a:t>A chemical defence in the </a:t>
            </a:r>
            <a:r>
              <a:rPr lang="en-CA" sz="1800" dirty="0" smtClean="0">
                <a:sym typeface="Wingdings" pitchFamily="2" charset="2"/>
              </a:rPr>
              <a:t>form </a:t>
            </a:r>
            <a:r>
              <a:rPr lang="en-CA" sz="1800" dirty="0">
                <a:sym typeface="Wingdings" pitchFamily="2" charset="2"/>
              </a:rPr>
              <a:t>of </a:t>
            </a:r>
            <a:r>
              <a:rPr lang="en-CA" sz="1800" b="1" dirty="0">
                <a:sym typeface="Wingdings" pitchFamily="2" charset="2"/>
              </a:rPr>
              <a:t>Acidic Secretions </a:t>
            </a:r>
            <a:r>
              <a:rPr lang="en-CA" sz="1800" dirty="0" smtClean="0">
                <a:sym typeface="Wingdings" pitchFamily="2" charset="2"/>
              </a:rPr>
              <a:t>(acidity inhibits microbe growth)</a:t>
            </a:r>
          </a:p>
          <a:p>
            <a:pPr marL="0" indent="0">
              <a:buNone/>
            </a:pPr>
            <a:endParaRPr lang="en-CA" sz="1800" b="1" u="sng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CA" sz="1800" b="1" u="sng" dirty="0" smtClean="0">
                <a:sym typeface="Wingdings" pitchFamily="2" charset="2"/>
              </a:rPr>
              <a:t>Lysosomes</a:t>
            </a:r>
            <a:endParaRPr lang="en-CA" sz="1800" b="1" u="sng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sz="1800" dirty="0">
                <a:sym typeface="Wingdings" pitchFamily="2" charset="2"/>
              </a:rPr>
              <a:t> An antimicrobial enzyme secreted in tears, saliva, mucous, and perspiration </a:t>
            </a:r>
          </a:p>
          <a:p>
            <a:pPr>
              <a:buFont typeface="Wingdings"/>
              <a:buChar char="à"/>
            </a:pPr>
            <a:r>
              <a:rPr lang="en-CA" sz="1800" dirty="0" smtClean="0">
                <a:sym typeface="Wingdings" pitchFamily="2" charset="2"/>
              </a:rPr>
              <a:t> </a:t>
            </a:r>
            <a:r>
              <a:rPr lang="en-CA" sz="1800" dirty="0">
                <a:sym typeface="Wingdings" pitchFamily="2" charset="2"/>
              </a:rPr>
              <a:t>Kills cells by destroying cell </a:t>
            </a:r>
            <a:r>
              <a:rPr lang="en-CA" sz="1800" dirty="0" smtClean="0">
                <a:sym typeface="Wingdings" pitchFamily="2" charset="2"/>
              </a:rPr>
              <a:t>walls</a:t>
            </a:r>
          </a:p>
          <a:p>
            <a:pPr>
              <a:buFont typeface="Wingdings"/>
              <a:buChar char="à"/>
            </a:pPr>
            <a:endParaRPr lang="en-CA" sz="18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CA" sz="1800" b="1" u="sng" dirty="0" err="1" smtClean="0">
                <a:sym typeface="Wingdings" pitchFamily="2" charset="2"/>
              </a:rPr>
              <a:t>Repiratory</a:t>
            </a:r>
            <a:r>
              <a:rPr lang="en-CA" sz="1800" b="1" u="sng" dirty="0" smtClean="0">
                <a:sym typeface="Wingdings" pitchFamily="2" charset="2"/>
              </a:rPr>
              <a:t> Tract</a:t>
            </a:r>
            <a:endParaRPr lang="en-CA" sz="1800" b="1" u="sng" dirty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CA" sz="1800" dirty="0">
                <a:sym typeface="Wingdings" pitchFamily="2" charset="2"/>
              </a:rPr>
              <a:t> </a:t>
            </a:r>
            <a:r>
              <a:rPr lang="en-CA" sz="1800" b="1" dirty="0">
                <a:sym typeface="Wingdings" pitchFamily="2" charset="2"/>
              </a:rPr>
              <a:t>Mucus</a:t>
            </a:r>
            <a:r>
              <a:rPr lang="en-CA" sz="1800" dirty="0">
                <a:sym typeface="Wingdings" pitchFamily="2" charset="2"/>
              </a:rPr>
              <a:t> traps invading microbes and foreign debris</a:t>
            </a:r>
          </a:p>
          <a:p>
            <a:pPr>
              <a:buFont typeface="Wingdings"/>
              <a:buChar char="à"/>
            </a:pPr>
            <a:r>
              <a:rPr lang="en-CA" sz="1800" b="1" dirty="0" smtClean="0">
                <a:sym typeface="Wingdings" pitchFamily="2" charset="2"/>
              </a:rPr>
              <a:t>Cilia</a:t>
            </a:r>
            <a:r>
              <a:rPr lang="en-CA" sz="1800" dirty="0" smtClean="0">
                <a:sym typeface="Wingdings" pitchFamily="2" charset="2"/>
              </a:rPr>
              <a:t> acts </a:t>
            </a:r>
            <a:r>
              <a:rPr lang="en-CA" sz="1800" dirty="0">
                <a:sym typeface="Wingdings" pitchFamily="2" charset="2"/>
              </a:rPr>
              <a:t>as a filter </a:t>
            </a:r>
            <a:r>
              <a:rPr lang="en-CA" sz="1800" dirty="0" smtClean="0">
                <a:sym typeface="Wingdings" pitchFamily="2" charset="2"/>
              </a:rPr>
              <a:t>and </a:t>
            </a:r>
            <a:r>
              <a:rPr lang="en-CA" sz="1800" dirty="0">
                <a:sym typeface="Wingdings" pitchFamily="2" charset="2"/>
              </a:rPr>
              <a:t>moves in waves, </a:t>
            </a:r>
            <a:r>
              <a:rPr lang="en-CA" sz="1800" dirty="0" smtClean="0">
                <a:sym typeface="Wingdings" pitchFamily="2" charset="2"/>
              </a:rPr>
              <a:t>sweeping </a:t>
            </a:r>
            <a:r>
              <a:rPr lang="en-CA" sz="1800" dirty="0">
                <a:sym typeface="Wingdings" pitchFamily="2" charset="2"/>
              </a:rPr>
              <a:t>particles up </a:t>
            </a:r>
            <a:r>
              <a:rPr lang="en-CA" sz="1800" dirty="0" smtClean="0">
                <a:sym typeface="Wingdings" pitchFamily="2" charset="2"/>
              </a:rPr>
              <a:t>toward </a:t>
            </a:r>
            <a:r>
              <a:rPr lang="en-CA" sz="1800" dirty="0">
                <a:sym typeface="Wingdings" pitchFamily="2" charset="2"/>
              </a:rPr>
              <a:t>the </a:t>
            </a:r>
            <a:r>
              <a:rPr lang="en-CA" sz="1800" dirty="0" smtClean="0">
                <a:sym typeface="Wingdings" pitchFamily="2" charset="2"/>
              </a:rPr>
              <a:t>throat</a:t>
            </a:r>
          </a:p>
          <a:p>
            <a:pPr marL="0" indent="0">
              <a:buNone/>
            </a:pPr>
            <a:endParaRPr lang="en-CA" sz="18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CA" sz="1800" b="1" u="sng" dirty="0" smtClean="0">
                <a:sym typeface="Wingdings" pitchFamily="2" charset="2"/>
              </a:rPr>
              <a:t>The Stomach </a:t>
            </a:r>
          </a:p>
          <a:p>
            <a:pPr>
              <a:buFont typeface="Wingdings"/>
              <a:buChar char="à"/>
            </a:pPr>
            <a:r>
              <a:rPr lang="en-CA" sz="1800" dirty="0" smtClean="0">
                <a:sym typeface="Wingdings" pitchFamily="2" charset="2"/>
              </a:rPr>
              <a:t>Corrosive </a:t>
            </a:r>
            <a:r>
              <a:rPr lang="en-CA" sz="1800" dirty="0">
                <a:sym typeface="Wingdings" pitchFamily="2" charset="2"/>
              </a:rPr>
              <a:t>acids and protein-digesting enzymes </a:t>
            </a:r>
            <a:endParaRPr lang="en-CA" sz="1800" dirty="0"/>
          </a:p>
          <a:p>
            <a:endParaRPr lang="en-CA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The </a:t>
            </a:r>
            <a:r>
              <a:rPr lang="en-CA" b="1" u="sng" dirty="0" smtClean="0">
                <a:solidFill>
                  <a:srgbClr val="FF0000"/>
                </a:solidFill>
              </a:rPr>
              <a:t>First Line</a:t>
            </a:r>
            <a:r>
              <a:rPr lang="en-CA" b="1" dirty="0" smtClean="0">
                <a:solidFill>
                  <a:srgbClr val="FF0000"/>
                </a:solidFill>
              </a:rPr>
              <a:t> </a:t>
            </a:r>
            <a:r>
              <a:rPr lang="en-CA" b="1" dirty="0" smtClean="0"/>
              <a:t>of Defence…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3043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507288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1800" b="1" u="sng" dirty="0" smtClean="0"/>
              <a:t>Phagocytosis</a:t>
            </a:r>
          </a:p>
          <a:p>
            <a:pPr>
              <a:buFont typeface="Wingdings" pitchFamily="2" charset="2"/>
              <a:buChar char="à"/>
            </a:pPr>
            <a:r>
              <a:rPr lang="en-CA" sz="1800" dirty="0" smtClean="0"/>
              <a:t>Ingestion </a:t>
            </a:r>
            <a:r>
              <a:rPr lang="en-CA" sz="1800" dirty="0"/>
              <a:t>of invading microbes by Leukocytes (</a:t>
            </a:r>
            <a:r>
              <a:rPr lang="en-CA" sz="1800" dirty="0" smtClean="0"/>
              <a:t>WBCs)</a:t>
            </a:r>
          </a:p>
          <a:p>
            <a:pPr>
              <a:buFont typeface="Wingdings" pitchFamily="2" charset="2"/>
              <a:buChar char="à"/>
            </a:pPr>
            <a:r>
              <a:rPr lang="en-CA" sz="1800" dirty="0" smtClean="0"/>
              <a:t>When </a:t>
            </a:r>
            <a:r>
              <a:rPr lang="en-CA" sz="1800" dirty="0"/>
              <a:t>invaders penetrate </a:t>
            </a:r>
            <a:r>
              <a:rPr lang="en-CA" sz="1800" dirty="0" smtClean="0"/>
              <a:t>the </a:t>
            </a:r>
            <a:r>
              <a:rPr lang="en-CA" sz="1800" dirty="0"/>
              <a:t>skin special WBCs called </a:t>
            </a:r>
            <a:r>
              <a:rPr lang="en-CA" sz="1800" dirty="0" smtClean="0"/>
              <a:t>monocytes </a:t>
            </a:r>
            <a:r>
              <a:rPr lang="en-CA" sz="1800" dirty="0"/>
              <a:t>move from </a:t>
            </a:r>
            <a:r>
              <a:rPr lang="en-CA" sz="1800" dirty="0" smtClean="0"/>
              <a:t>the blood </a:t>
            </a:r>
            <a:r>
              <a:rPr lang="en-CA" sz="1800" dirty="0"/>
              <a:t>into tissues, where they </a:t>
            </a:r>
            <a:r>
              <a:rPr lang="en-CA" sz="1800" dirty="0" smtClean="0"/>
              <a:t>become </a:t>
            </a:r>
            <a:r>
              <a:rPr lang="en-CA" sz="1800" u="sng" dirty="0" smtClean="0"/>
              <a:t>MACROPHAGES</a:t>
            </a:r>
          </a:p>
          <a:p>
            <a:pPr>
              <a:buFont typeface="Wingdings" pitchFamily="2" charset="2"/>
              <a:buChar char="à"/>
            </a:pPr>
            <a:endParaRPr lang="en-CA" sz="1800" u="sng" dirty="0" smtClean="0"/>
          </a:p>
          <a:p>
            <a:pPr marL="0" indent="0">
              <a:buNone/>
            </a:pPr>
            <a:r>
              <a:rPr lang="en-CA" sz="1800" b="1" u="sng" dirty="0" smtClean="0"/>
              <a:t>Inflammatory Response</a:t>
            </a:r>
            <a:endParaRPr lang="en-CA" sz="1800" b="1" u="sng" dirty="0"/>
          </a:p>
          <a:p>
            <a:pPr>
              <a:buFont typeface="Wingdings" pitchFamily="2" charset="2"/>
              <a:buChar char="à"/>
            </a:pPr>
            <a:r>
              <a:rPr lang="en-CA" sz="1800" dirty="0" smtClean="0"/>
              <a:t>A  </a:t>
            </a:r>
            <a:r>
              <a:rPr lang="en-CA" sz="1800" dirty="0"/>
              <a:t>localized, nonspecific response triggered when tissue cells are injured by bacteria </a:t>
            </a:r>
            <a:r>
              <a:rPr lang="en-CA" sz="1800" dirty="0" smtClean="0"/>
              <a:t>or physical injury</a:t>
            </a:r>
          </a:p>
          <a:p>
            <a:pPr>
              <a:buFont typeface="Wingdings" pitchFamily="2" charset="2"/>
              <a:buChar char="à"/>
            </a:pPr>
            <a:r>
              <a:rPr lang="en-CA" sz="1800" dirty="0" smtClean="0"/>
              <a:t>Characterized </a:t>
            </a:r>
            <a:r>
              <a:rPr lang="en-CA" sz="1800" dirty="0"/>
              <a:t>by swelling, heat, redness and </a:t>
            </a:r>
            <a:r>
              <a:rPr lang="en-CA" sz="1800" dirty="0" smtClean="0"/>
              <a:t>pain</a:t>
            </a:r>
          </a:p>
          <a:p>
            <a:pPr>
              <a:buFont typeface="Wingdings" pitchFamily="2" charset="2"/>
              <a:buChar char="à"/>
            </a:pPr>
            <a:endParaRPr lang="en-CA" sz="1800" dirty="0" smtClean="0"/>
          </a:p>
          <a:p>
            <a:pPr marL="0" indent="0">
              <a:buNone/>
            </a:pPr>
            <a:r>
              <a:rPr lang="en-CA" sz="1800" b="1" u="sng" dirty="0" smtClean="0"/>
              <a:t>Fever </a:t>
            </a:r>
            <a:endParaRPr lang="en-CA" sz="1800" b="1" u="sng" dirty="0"/>
          </a:p>
          <a:p>
            <a:pPr>
              <a:buFont typeface="Wingdings" pitchFamily="2" charset="2"/>
              <a:buChar char="à"/>
            </a:pPr>
            <a:r>
              <a:rPr lang="en-CA" sz="1800" dirty="0" smtClean="0"/>
              <a:t>Some </a:t>
            </a:r>
            <a:r>
              <a:rPr lang="en-CA" sz="1800" dirty="0"/>
              <a:t>WBCs respond to invaders by releasing hormones that send signals to the </a:t>
            </a:r>
            <a:r>
              <a:rPr lang="en-CA" sz="1800" b="1" dirty="0"/>
              <a:t>hypothalamus</a:t>
            </a:r>
            <a:r>
              <a:rPr lang="en-CA" sz="1800" dirty="0"/>
              <a:t> in the </a:t>
            </a:r>
            <a:r>
              <a:rPr lang="en-CA" sz="1800" dirty="0" smtClean="0"/>
              <a:t>brain</a:t>
            </a:r>
          </a:p>
          <a:p>
            <a:pPr>
              <a:buFont typeface="Wingdings" pitchFamily="2" charset="2"/>
              <a:buChar char="à"/>
            </a:pPr>
            <a:r>
              <a:rPr lang="en-CA" sz="1800" dirty="0" smtClean="0"/>
              <a:t>Hypothalamus </a:t>
            </a:r>
            <a:r>
              <a:rPr lang="en-CA" sz="1800" dirty="0"/>
              <a:t>triggers </a:t>
            </a:r>
            <a:r>
              <a:rPr lang="en-CA" sz="1800" dirty="0" smtClean="0"/>
              <a:t>physical </a:t>
            </a:r>
            <a:r>
              <a:rPr lang="en-CA" sz="1800" dirty="0"/>
              <a:t>responses to </a:t>
            </a:r>
            <a:r>
              <a:rPr lang="en-CA" sz="1800" dirty="0" smtClean="0"/>
              <a:t>increase </a:t>
            </a:r>
            <a:r>
              <a:rPr lang="en-CA" sz="1800" dirty="0"/>
              <a:t>body </a:t>
            </a:r>
            <a:r>
              <a:rPr lang="en-CA" sz="1800" dirty="0" smtClean="0"/>
              <a:t>temperature and </a:t>
            </a:r>
            <a:r>
              <a:rPr lang="en-CA" sz="1800" dirty="0"/>
              <a:t>help WBC kill invaders </a:t>
            </a:r>
          </a:p>
          <a:p>
            <a:pPr>
              <a:buFont typeface="Wingdings" pitchFamily="2" charset="2"/>
              <a:buChar char="à"/>
            </a:pPr>
            <a:endParaRPr lang="en-CA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The </a:t>
            </a:r>
            <a:r>
              <a:rPr lang="en-CA" b="1" u="sng" dirty="0" smtClean="0">
                <a:solidFill>
                  <a:srgbClr val="00B050"/>
                </a:solidFill>
              </a:rPr>
              <a:t>Second Line</a:t>
            </a:r>
            <a:r>
              <a:rPr lang="en-CA" b="1" dirty="0" smtClean="0"/>
              <a:t> of Defence…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74349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The </a:t>
            </a:r>
            <a:r>
              <a:rPr lang="en-CA" b="1" u="sng" dirty="0" smtClean="0">
                <a:solidFill>
                  <a:schemeClr val="accent1">
                    <a:lumMod val="75000"/>
                  </a:schemeClr>
                </a:solidFill>
              </a:rPr>
              <a:t>Third Line</a:t>
            </a:r>
            <a:r>
              <a:rPr lang="en-CA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b="1" dirty="0" smtClean="0"/>
              <a:t>of Defence…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>
                <a:solidFill>
                  <a:srgbClr val="FF0000"/>
                </a:solidFill>
              </a:rPr>
              <a:t>WHAT YOU SHOULD </a:t>
            </a:r>
            <a:r>
              <a:rPr lang="en-CA" dirty="0" smtClean="0">
                <a:solidFill>
                  <a:srgbClr val="FF0000"/>
                </a:solidFill>
              </a:rPr>
              <a:t>KNOW…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712</Words>
  <Application>Microsoft Office PowerPoint</Application>
  <PresentationFormat>On-screen Show (4:3)</PresentationFormat>
  <Paragraphs>184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Blood Clotting</vt:lpstr>
      <vt:lpstr>Blood Clotting</vt:lpstr>
      <vt:lpstr>Blood Groups</vt:lpstr>
      <vt:lpstr>Blood Groups</vt:lpstr>
      <vt:lpstr>Agglutination</vt:lpstr>
      <vt:lpstr>Agglutination</vt:lpstr>
      <vt:lpstr>The First Line of Defence…</vt:lpstr>
      <vt:lpstr>The Second Line of Defence…</vt:lpstr>
      <vt:lpstr>The Third Line of Defence…</vt:lpstr>
      <vt:lpstr>The 3rd Line: The Immune Response</vt:lpstr>
      <vt:lpstr>PowerPoint Presentation</vt:lpstr>
      <vt:lpstr>Two Types of Lymphocytes</vt:lpstr>
      <vt:lpstr>Two Types of Lymphocytes</vt:lpstr>
      <vt:lpstr>Two Types of Lymphocytes</vt:lpstr>
      <vt:lpstr>Antigens - Antibodies</vt:lpstr>
      <vt:lpstr>Antigens - Antibodies</vt:lpstr>
    </vt:vector>
  </TitlesOfParts>
  <Company>Lethbridge School District #51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Today:</dc:title>
  <dc:creator>Myrna Foxcroft</dc:creator>
  <cp:lastModifiedBy>Myrna Foxcroft</cp:lastModifiedBy>
  <cp:revision>23</cp:revision>
  <dcterms:created xsi:type="dcterms:W3CDTF">2012-04-03T16:18:35Z</dcterms:created>
  <dcterms:modified xsi:type="dcterms:W3CDTF">2013-12-29T23:12:32Z</dcterms:modified>
</cp:coreProperties>
</file>